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4"/>
  </p:sldMasterIdLst>
  <p:notesMasterIdLst>
    <p:notesMasterId r:id="rId16"/>
  </p:notesMasterIdLst>
  <p:handoutMasterIdLst>
    <p:handoutMasterId r:id="rId17"/>
  </p:handoutMasterIdLst>
  <p:sldIdLst>
    <p:sldId id="1810" r:id="rId5"/>
    <p:sldId id="1823" r:id="rId6"/>
    <p:sldId id="1824" r:id="rId7"/>
    <p:sldId id="1825" r:id="rId8"/>
    <p:sldId id="1827" r:id="rId9"/>
    <p:sldId id="1826" r:id="rId10"/>
    <p:sldId id="1828" r:id="rId11"/>
    <p:sldId id="1822" r:id="rId12"/>
    <p:sldId id="1813" r:id="rId13"/>
    <p:sldId id="1814" r:id="rId14"/>
    <p:sldId id="18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2519E9-B875-16DB-23CC-368F8D2E46A2}" name="Brandon Noack" initials="BN" userId="S::Brandon.Noack@t3broadband.com::e4a78aab-a646-4160-8a9c-34469f2248f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00"/>
    <a:srgbClr val="D20000"/>
    <a:srgbClr val="B446B9"/>
    <a:srgbClr val="9930B2"/>
    <a:srgbClr val="004B8D"/>
    <a:srgbClr val="014B8D"/>
    <a:srgbClr val="AFCEEA"/>
    <a:srgbClr val="B6D2EC"/>
    <a:srgbClr val="C4DBEF"/>
    <a:srgbClr val="A1C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7801" autoAdjust="0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086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E449F-0398-4F3D-AA7D-DBE0A86345E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B068C-E094-438D-9335-1FC4B18D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7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7CE75-09C7-494F-B2F2-F15ADA2D458E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EC9EE-2731-4764-AA1F-DEC2B9E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EC9EE-2731-4764-AA1F-DEC2B9ECD9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9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A1E244D1-840E-4A2A-9510-5FF7C4EE720A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7B4C5F28-7E2E-4790-96CB-E64DB7A8F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8904-E54A-4087-A23E-D2957DBF7277}" type="datetime1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FA3-FA6D-4E5B-A2FF-69639FFC8CA3}" type="datetime1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0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994"/>
            <a:ext cx="10515600" cy="6287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43276"/>
            <a:ext cx="10515601" cy="5233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AA52-CCCB-4C6A-8D2F-BEB97EECE75B}" type="datetime1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0A718F-34FE-7246-A2F6-A6BB02A47BBD}"/>
              </a:ext>
            </a:extLst>
          </p:cNvPr>
          <p:cNvCxnSpPr>
            <a:cxnSpLocks/>
          </p:cNvCxnSpPr>
          <p:nvPr userDrawn="1"/>
        </p:nvCxnSpPr>
        <p:spPr>
          <a:xfrm>
            <a:off x="838200" y="746381"/>
            <a:ext cx="11353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44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D9BE-01BA-4D67-B4EE-7570D44EA8AD}" type="datetime1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582C-EF9C-4222-8D67-AF47194E9C8C}" type="datetime1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9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657E-E5C1-495A-8CDC-2C41AEB1DC25}" type="datetime1">
              <a:rPr lang="en-US" smtClean="0"/>
              <a:t>9/26/24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5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1976-6B49-4749-ACB7-35FCF75ED4B0}" type="datetime1">
              <a:rPr lang="en-US" smtClean="0"/>
              <a:t>9/26/24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0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5597-3C85-46B4-8E34-6C093B232426}" type="datetime1">
              <a:rPr lang="en-US" smtClean="0"/>
              <a:t>9/26/24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7BDF-DF75-42B7-9461-F8BE245E8913}" type="datetime1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176-FBC8-42E6-9D69-5A7019DD244B}" type="datetime1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4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040DD2-F785-E521-A622-B7E6A48086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995B2640-0FFB-46F7-89E2-558A4F8F5D57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7B4C5F28-7E2E-4790-96CB-E64DB7A8F6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2CDC75-7058-8452-0981-BBB6B632F4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547688" cy="6858000"/>
          </a:xfrm>
          <a:prstGeom prst="rect">
            <a:avLst/>
          </a:prstGeom>
        </p:spPr>
      </p:pic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D19779DD-9E3B-4E8E-F5A4-764FD5F20DE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295" y="65120"/>
            <a:ext cx="864750" cy="3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53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svg"/><Relationship Id="rId42" Type="http://schemas.openxmlformats.org/officeDocument/2006/relationships/image" Target="../media/image43.sv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32" Type="http://schemas.openxmlformats.org/officeDocument/2006/relationships/image" Target="../media/image33.svg"/><Relationship Id="rId37" Type="http://schemas.openxmlformats.org/officeDocument/2006/relationships/image" Target="../media/image38.png"/><Relationship Id="rId40" Type="http://schemas.openxmlformats.org/officeDocument/2006/relationships/image" Target="../media/image41.svg"/><Relationship Id="rId45" Type="http://schemas.openxmlformats.org/officeDocument/2006/relationships/image" Target="../media/image46.png"/><Relationship Id="rId53" Type="http://schemas.openxmlformats.org/officeDocument/2006/relationships/image" Target="../media/image54.jpe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svg"/><Relationship Id="rId52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svg"/><Relationship Id="rId8" Type="http://schemas.openxmlformats.org/officeDocument/2006/relationships/image" Target="../media/image9.sv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svg"/><Relationship Id="rId46" Type="http://schemas.openxmlformats.org/officeDocument/2006/relationships/image" Target="../media/image47.svg"/><Relationship Id="rId20" Type="http://schemas.openxmlformats.org/officeDocument/2006/relationships/image" Target="../media/image21.sv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36" Type="http://schemas.openxmlformats.org/officeDocument/2006/relationships/image" Target="../media/image37.svg"/><Relationship Id="rId49" Type="http://schemas.openxmlformats.org/officeDocument/2006/relationships/image" Target="../media/image5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microsoft.com/office/2007/relationships/hdphoto" Target="../media/hdphoto1.wdp"/><Relationship Id="rId21" Type="http://schemas.openxmlformats.org/officeDocument/2006/relationships/image" Target="../media/image83.sv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image" Target="../media/image69.png"/><Relationship Id="rId16" Type="http://schemas.openxmlformats.org/officeDocument/2006/relationships/image" Target="../media/image78.sv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24" Type="http://schemas.openxmlformats.org/officeDocument/2006/relationships/image" Target="../media/image86.png"/><Relationship Id="rId5" Type="http://schemas.microsoft.com/office/2007/relationships/hdphoto" Target="../media/hdphoto2.wdp"/><Relationship Id="rId15" Type="http://schemas.openxmlformats.org/officeDocument/2006/relationships/image" Target="../media/image77.png"/><Relationship Id="rId23" Type="http://schemas.openxmlformats.org/officeDocument/2006/relationships/image" Target="../media/image85.svg"/><Relationship Id="rId28" Type="http://schemas.openxmlformats.org/officeDocument/2006/relationships/image" Target="../media/image90.png"/><Relationship Id="rId10" Type="http://schemas.microsoft.com/office/2007/relationships/hdphoto" Target="../media/hdphoto4.wdp"/><Relationship Id="rId19" Type="http://schemas.openxmlformats.org/officeDocument/2006/relationships/image" Target="../media/image81.png"/><Relationship Id="rId31" Type="http://schemas.openxmlformats.org/officeDocument/2006/relationships/image" Target="../media/image93.svg"/><Relationship Id="rId4" Type="http://schemas.openxmlformats.org/officeDocument/2006/relationships/image" Target="../media/image70.png"/><Relationship Id="rId9" Type="http://schemas.openxmlformats.org/officeDocument/2006/relationships/image" Target="../media/image73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svg"/><Relationship Id="rId30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sv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svg"/><Relationship Id="rId5" Type="http://schemas.openxmlformats.org/officeDocument/2006/relationships/image" Target="../media/image97.sv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E815B7D0-0C94-5529-47A2-92F1392B9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964" y="5611440"/>
            <a:ext cx="4033810" cy="729546"/>
          </a:xfrm>
          <a:effectLst>
            <a:glow>
              <a:schemeClr val="bg1"/>
            </a:glow>
          </a:effectLst>
        </p:spPr>
        <p:txBody>
          <a:bodyPr anchor="ctr">
            <a:normAutofit fontScale="25000" lnSpcReduction="20000"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en-US" sz="4900" dirty="0">
                <a:effectLst/>
                <a:latin typeface="Aptos" panose="020B0004020202020204" pitchFamily="34" charset="0"/>
              </a:rPr>
              <a:t>Any sensor, any scale.  Your data, your rules.</a:t>
            </a:r>
          </a:p>
          <a:p>
            <a:pPr algn="l"/>
            <a:r>
              <a:rPr lang="en-US" sz="1800" dirty="0">
                <a:effectLst/>
              </a:rPr>
              <a:t>James Patke</a:t>
            </a:r>
          </a:p>
          <a:p>
            <a:pPr algn="l"/>
            <a:r>
              <a:rPr lang="en-US" sz="1800" dirty="0"/>
              <a:t>VP of Sales and Business Development</a:t>
            </a:r>
          </a:p>
          <a:p>
            <a:pPr algn="l"/>
            <a:r>
              <a:rPr lang="en-US" sz="1800" dirty="0">
                <a:effectLst/>
              </a:rPr>
              <a:t>September 26,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48D682-C8F2-172D-B07B-E284573DC10E}"/>
              </a:ext>
            </a:extLst>
          </p:cNvPr>
          <p:cNvSpPr/>
          <p:nvPr/>
        </p:nvSpPr>
        <p:spPr>
          <a:xfrm>
            <a:off x="10424160" y="0"/>
            <a:ext cx="1767840" cy="7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and red logo&#10;&#10;Description automatically generated">
            <a:extLst>
              <a:ext uri="{FF2B5EF4-FFF2-40B4-BE49-F238E27FC236}">
                <a16:creationId xmlns:a16="http://schemas.microsoft.com/office/drawing/2014/main" id="{47C33C3C-ACF8-F4DA-D4DF-BF5D36C12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56" y="1079875"/>
            <a:ext cx="3140595" cy="1176676"/>
          </a:xfrm>
          <a:prstGeom prst="rect">
            <a:avLst/>
          </a:prstGeom>
        </p:spPr>
      </p:pic>
      <p:sp>
        <p:nvSpPr>
          <p:cNvPr id="2" name="Subtitle 6">
            <a:extLst>
              <a:ext uri="{FF2B5EF4-FFF2-40B4-BE49-F238E27FC236}">
                <a16:creationId xmlns:a16="http://schemas.microsoft.com/office/drawing/2014/main" id="{506D8AEA-C23E-5720-9EFE-4F9ED779E9D4}"/>
              </a:ext>
            </a:extLst>
          </p:cNvPr>
          <p:cNvSpPr txBox="1">
            <a:spLocks/>
          </p:cNvSpPr>
          <p:nvPr/>
        </p:nvSpPr>
        <p:spPr>
          <a:xfrm>
            <a:off x="924556" y="4737820"/>
            <a:ext cx="4936982" cy="729546"/>
          </a:xfrm>
          <a:prstGeom prst="rect">
            <a:avLst/>
          </a:prstGeom>
          <a:effectLst>
            <a:glow>
              <a:schemeClr val="bg1"/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IoT and t3leSense™:</a:t>
            </a:r>
            <a:br>
              <a:rPr lang="en-US" sz="3200" dirty="0"/>
            </a:br>
            <a:r>
              <a:rPr lang="en-US" sz="3200" dirty="0"/>
              <a:t>Advanced IoT Platform</a:t>
            </a:r>
          </a:p>
        </p:txBody>
      </p:sp>
      <p:pic>
        <p:nvPicPr>
          <p:cNvPr id="6" name="Picture 5" descr="A black background with red dots&#10;&#10;Description automatically generated">
            <a:extLst>
              <a:ext uri="{FF2B5EF4-FFF2-40B4-BE49-F238E27FC236}">
                <a16:creationId xmlns:a16="http://schemas.microsoft.com/office/drawing/2014/main" id="{4661F0B2-570B-F9E4-0B62-8C7D5F2889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4650" y="0"/>
            <a:ext cx="1657350" cy="6858000"/>
          </a:xfrm>
          <a:prstGeom prst="rect">
            <a:avLst/>
          </a:prstGeom>
        </p:spPr>
      </p:pic>
      <p:grpSp>
        <p:nvGrpSpPr>
          <p:cNvPr id="5" name="Grupp 1">
            <a:extLst>
              <a:ext uri="{FF2B5EF4-FFF2-40B4-BE49-F238E27FC236}">
                <a16:creationId xmlns:a16="http://schemas.microsoft.com/office/drawing/2014/main" id="{EE119C2E-3E4B-A131-A8FF-E9091CF318A8}"/>
              </a:ext>
            </a:extLst>
          </p:cNvPr>
          <p:cNvGrpSpPr/>
          <p:nvPr/>
        </p:nvGrpSpPr>
        <p:grpSpPr>
          <a:xfrm>
            <a:off x="6474925" y="428052"/>
            <a:ext cx="3999985" cy="3620021"/>
            <a:chOff x="875431" y="1475294"/>
            <a:chExt cx="3381383" cy="3060181"/>
          </a:xfrm>
        </p:grpSpPr>
        <p:pic>
          <p:nvPicPr>
            <p:cNvPr id="7" name="Bild 121">
              <a:extLst>
                <a:ext uri="{FF2B5EF4-FFF2-40B4-BE49-F238E27FC236}">
                  <a16:creationId xmlns:a16="http://schemas.microsoft.com/office/drawing/2014/main" id="{E7AD1E6A-1570-5406-BB89-E2F9CD94D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67337" y="3006189"/>
              <a:ext cx="637501" cy="629953"/>
            </a:xfrm>
            <a:prstGeom prst="rect">
              <a:avLst/>
            </a:prstGeom>
          </p:spPr>
        </p:pic>
        <p:pic>
          <p:nvPicPr>
            <p:cNvPr id="8" name="Bild 123">
              <a:extLst>
                <a:ext uri="{FF2B5EF4-FFF2-40B4-BE49-F238E27FC236}">
                  <a16:creationId xmlns:a16="http://schemas.microsoft.com/office/drawing/2014/main" id="{C63C5595-3DB6-112D-1B6C-1B10D11B0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02185" y="2646869"/>
              <a:ext cx="528985" cy="522722"/>
            </a:xfrm>
            <a:prstGeom prst="rect">
              <a:avLst/>
            </a:prstGeom>
          </p:spPr>
        </p:pic>
        <p:pic>
          <p:nvPicPr>
            <p:cNvPr id="9" name="Bild 125">
              <a:extLst>
                <a:ext uri="{FF2B5EF4-FFF2-40B4-BE49-F238E27FC236}">
                  <a16:creationId xmlns:a16="http://schemas.microsoft.com/office/drawing/2014/main" id="{6D47E60A-6719-4E2F-BDBF-C95BA974E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09877" y="2874048"/>
              <a:ext cx="647215" cy="639551"/>
            </a:xfrm>
            <a:prstGeom prst="rect">
              <a:avLst/>
            </a:prstGeom>
          </p:spPr>
        </p:pic>
        <p:pic>
          <p:nvPicPr>
            <p:cNvPr id="10" name="Bild 3071">
              <a:extLst>
                <a:ext uri="{FF2B5EF4-FFF2-40B4-BE49-F238E27FC236}">
                  <a16:creationId xmlns:a16="http://schemas.microsoft.com/office/drawing/2014/main" id="{EDA8CE83-8DE9-473F-7FA2-7D67C3D38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47485" y="3632041"/>
              <a:ext cx="493054" cy="487216"/>
            </a:xfrm>
            <a:prstGeom prst="rect">
              <a:avLst/>
            </a:prstGeom>
          </p:spPr>
        </p:pic>
        <p:pic>
          <p:nvPicPr>
            <p:cNvPr id="11" name="Bild 3073">
              <a:extLst>
                <a:ext uri="{FF2B5EF4-FFF2-40B4-BE49-F238E27FC236}">
                  <a16:creationId xmlns:a16="http://schemas.microsoft.com/office/drawing/2014/main" id="{0E34F7A7-C24B-75DD-17F4-B0D186D71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75530" y="2213164"/>
              <a:ext cx="817290" cy="807613"/>
            </a:xfrm>
            <a:prstGeom prst="rect">
              <a:avLst/>
            </a:prstGeom>
          </p:spPr>
        </p:pic>
        <p:pic>
          <p:nvPicPr>
            <p:cNvPr id="12" name="Bild 3086">
              <a:extLst>
                <a:ext uri="{FF2B5EF4-FFF2-40B4-BE49-F238E27FC236}">
                  <a16:creationId xmlns:a16="http://schemas.microsoft.com/office/drawing/2014/main" id="{40D6A7FD-1C5C-729A-C815-9CC7400DC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236476" y="3527219"/>
              <a:ext cx="1020338" cy="1008256"/>
            </a:xfrm>
            <a:prstGeom prst="rect">
              <a:avLst/>
            </a:prstGeom>
          </p:spPr>
        </p:pic>
        <p:grpSp>
          <p:nvGrpSpPr>
            <p:cNvPr id="13" name="Grupp 3093">
              <a:extLst>
                <a:ext uri="{FF2B5EF4-FFF2-40B4-BE49-F238E27FC236}">
                  <a16:creationId xmlns:a16="http://schemas.microsoft.com/office/drawing/2014/main" id="{36FAC6EA-29BB-0A19-B455-379E6D222BD9}"/>
                </a:ext>
              </a:extLst>
            </p:cNvPr>
            <p:cNvGrpSpPr/>
            <p:nvPr/>
          </p:nvGrpSpPr>
          <p:grpSpPr>
            <a:xfrm>
              <a:off x="2069594" y="2102917"/>
              <a:ext cx="770036" cy="811718"/>
              <a:chOff x="2052039" y="2755253"/>
              <a:chExt cx="1597203" cy="1703833"/>
            </a:xfrm>
          </p:grpSpPr>
          <p:pic>
            <p:nvPicPr>
              <p:cNvPr id="37" name="Bild 3088">
                <a:extLst>
                  <a:ext uri="{FF2B5EF4-FFF2-40B4-BE49-F238E27FC236}">
                    <a16:creationId xmlns:a16="http://schemas.microsoft.com/office/drawing/2014/main" id="{FE5CD5C2-D4AB-8537-6049-0A1644698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052039" y="2755253"/>
                <a:ext cx="1033670" cy="1033670"/>
              </a:xfrm>
              <a:prstGeom prst="rect">
                <a:avLst/>
              </a:prstGeom>
            </p:spPr>
          </p:pic>
          <p:pic>
            <p:nvPicPr>
              <p:cNvPr id="38" name="Bild 3090">
                <a:extLst>
                  <a:ext uri="{FF2B5EF4-FFF2-40B4-BE49-F238E27FC236}">
                    <a16:creationId xmlns:a16="http://schemas.microsoft.com/office/drawing/2014/main" id="{E1E0ABC8-4A7F-8DF5-5A2D-422914952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2259595" y="3378948"/>
                <a:ext cx="1080138" cy="1080138"/>
              </a:xfrm>
              <a:prstGeom prst="rect">
                <a:avLst/>
              </a:prstGeom>
            </p:spPr>
          </p:pic>
          <p:pic>
            <p:nvPicPr>
              <p:cNvPr id="39" name="Bild 3092">
                <a:extLst>
                  <a:ext uri="{FF2B5EF4-FFF2-40B4-BE49-F238E27FC236}">
                    <a16:creationId xmlns:a16="http://schemas.microsoft.com/office/drawing/2014/main" id="{0DDAE548-BEEA-578F-DE38-B0DF5AC5C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2661508" y="3056108"/>
                <a:ext cx="987734" cy="987734"/>
              </a:xfrm>
              <a:prstGeom prst="rect">
                <a:avLst/>
              </a:prstGeom>
            </p:spPr>
          </p:pic>
        </p:grpSp>
        <p:grpSp>
          <p:nvGrpSpPr>
            <p:cNvPr id="14" name="Grupp 3096">
              <a:extLst>
                <a:ext uri="{FF2B5EF4-FFF2-40B4-BE49-F238E27FC236}">
                  <a16:creationId xmlns:a16="http://schemas.microsoft.com/office/drawing/2014/main" id="{3D293A44-1A1B-3774-172A-369C7A9E832A}"/>
                </a:ext>
              </a:extLst>
            </p:cNvPr>
            <p:cNvGrpSpPr/>
            <p:nvPr/>
          </p:nvGrpSpPr>
          <p:grpSpPr>
            <a:xfrm>
              <a:off x="1761209" y="3009333"/>
              <a:ext cx="1083707" cy="871532"/>
              <a:chOff x="2151095" y="4609329"/>
              <a:chExt cx="2247813" cy="1829383"/>
            </a:xfrm>
          </p:grpSpPr>
          <p:pic>
            <p:nvPicPr>
              <p:cNvPr id="35" name="Bild 3076">
                <a:extLst>
                  <a:ext uri="{FF2B5EF4-FFF2-40B4-BE49-F238E27FC236}">
                    <a16:creationId xmlns:a16="http://schemas.microsoft.com/office/drawing/2014/main" id="{D159EEEF-07FE-9ACC-9541-489A8B256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969403" y="5009207"/>
                <a:ext cx="1429505" cy="1429505"/>
              </a:xfrm>
              <a:prstGeom prst="rect">
                <a:avLst/>
              </a:prstGeom>
            </p:spPr>
          </p:pic>
          <p:pic>
            <p:nvPicPr>
              <p:cNvPr id="36" name="Bild 3095">
                <a:extLst>
                  <a:ext uri="{FF2B5EF4-FFF2-40B4-BE49-F238E27FC236}">
                    <a16:creationId xmlns:a16="http://schemas.microsoft.com/office/drawing/2014/main" id="{7CC3D0EA-5860-52DF-6438-B1D8D8359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2151095" y="4609329"/>
                <a:ext cx="1281704" cy="1281704"/>
              </a:xfrm>
              <a:prstGeom prst="rect">
                <a:avLst/>
              </a:prstGeom>
            </p:spPr>
          </p:pic>
        </p:grpSp>
        <p:pic>
          <p:nvPicPr>
            <p:cNvPr id="16" name="Bild 3099">
              <a:extLst>
                <a:ext uri="{FF2B5EF4-FFF2-40B4-BE49-F238E27FC236}">
                  <a16:creationId xmlns:a16="http://schemas.microsoft.com/office/drawing/2014/main" id="{D10F1283-494E-5D49-2DD3-6A957B14D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815052" y="2180130"/>
              <a:ext cx="329276" cy="325378"/>
            </a:xfrm>
            <a:prstGeom prst="rect">
              <a:avLst/>
            </a:prstGeom>
          </p:spPr>
        </p:pic>
        <p:pic>
          <p:nvPicPr>
            <p:cNvPr id="17" name="Bild 3101">
              <a:extLst>
                <a:ext uri="{FF2B5EF4-FFF2-40B4-BE49-F238E27FC236}">
                  <a16:creationId xmlns:a16="http://schemas.microsoft.com/office/drawing/2014/main" id="{BAC724C1-70E2-27D7-8332-DF1C276F2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97413" y="1731916"/>
              <a:ext cx="498702" cy="492797"/>
            </a:xfrm>
            <a:prstGeom prst="rect">
              <a:avLst/>
            </a:prstGeom>
          </p:spPr>
        </p:pic>
        <p:grpSp>
          <p:nvGrpSpPr>
            <p:cNvPr id="18" name="Grupp 3104">
              <a:extLst>
                <a:ext uri="{FF2B5EF4-FFF2-40B4-BE49-F238E27FC236}">
                  <a16:creationId xmlns:a16="http://schemas.microsoft.com/office/drawing/2014/main" id="{B3ECF77C-1F4B-0087-1CE5-CA4E45C39375}"/>
                </a:ext>
              </a:extLst>
            </p:cNvPr>
            <p:cNvGrpSpPr/>
            <p:nvPr/>
          </p:nvGrpSpPr>
          <p:grpSpPr>
            <a:xfrm>
              <a:off x="1559560" y="3460949"/>
              <a:ext cx="765893" cy="630691"/>
              <a:chOff x="2366286" y="5500632"/>
              <a:chExt cx="1588608" cy="1323848"/>
            </a:xfrm>
          </p:grpSpPr>
          <p:pic>
            <p:nvPicPr>
              <p:cNvPr id="32" name="Bild 3103">
                <a:extLst>
                  <a:ext uri="{FF2B5EF4-FFF2-40B4-BE49-F238E27FC236}">
                    <a16:creationId xmlns:a16="http://schemas.microsoft.com/office/drawing/2014/main" id="{1813AA36-A9AD-FBFA-1A3F-A8DF8BA39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2598667" y="5992677"/>
                <a:ext cx="745475" cy="745475"/>
              </a:xfrm>
              <a:prstGeom prst="rect">
                <a:avLst/>
              </a:prstGeom>
            </p:spPr>
          </p:pic>
          <p:pic>
            <p:nvPicPr>
              <p:cNvPr id="33" name="Bild 161">
                <a:extLst>
                  <a:ext uri="{FF2B5EF4-FFF2-40B4-BE49-F238E27FC236}">
                    <a16:creationId xmlns:a16="http://schemas.microsoft.com/office/drawing/2014/main" id="{EB426837-ACF2-37A8-40DE-5A549B9A9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2366286" y="5500632"/>
                <a:ext cx="745475" cy="745475"/>
              </a:xfrm>
              <a:prstGeom prst="rect">
                <a:avLst/>
              </a:prstGeom>
            </p:spPr>
          </p:pic>
          <p:pic>
            <p:nvPicPr>
              <p:cNvPr id="34" name="Bild 162">
                <a:extLst>
                  <a:ext uri="{FF2B5EF4-FFF2-40B4-BE49-F238E27FC236}">
                    <a16:creationId xmlns:a16="http://schemas.microsoft.com/office/drawing/2014/main" id="{CF537387-853A-B341-7B92-475631551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3209419" y="6079005"/>
                <a:ext cx="745475" cy="745475"/>
              </a:xfrm>
              <a:prstGeom prst="rect">
                <a:avLst/>
              </a:prstGeom>
            </p:spPr>
          </p:pic>
        </p:grpSp>
        <p:pic>
          <p:nvPicPr>
            <p:cNvPr id="19" name="Bild 3106">
              <a:extLst>
                <a:ext uri="{FF2B5EF4-FFF2-40B4-BE49-F238E27FC236}">
                  <a16:creationId xmlns:a16="http://schemas.microsoft.com/office/drawing/2014/main" id="{31C26E09-D669-250C-803C-01C21F16A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926529" y="1531160"/>
              <a:ext cx="689187" cy="681026"/>
            </a:xfrm>
            <a:prstGeom prst="rect">
              <a:avLst/>
            </a:prstGeom>
          </p:spPr>
        </p:pic>
        <p:pic>
          <p:nvPicPr>
            <p:cNvPr id="20" name="Bild 3108">
              <a:extLst>
                <a:ext uri="{FF2B5EF4-FFF2-40B4-BE49-F238E27FC236}">
                  <a16:creationId xmlns:a16="http://schemas.microsoft.com/office/drawing/2014/main" id="{BEFF50AA-3D00-B69D-D62F-65302315D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512404" y="2359216"/>
              <a:ext cx="520752" cy="514586"/>
            </a:xfrm>
            <a:prstGeom prst="rect">
              <a:avLst/>
            </a:prstGeom>
          </p:spPr>
        </p:pic>
        <p:grpSp>
          <p:nvGrpSpPr>
            <p:cNvPr id="21" name="Grupp 3116">
              <a:extLst>
                <a:ext uri="{FF2B5EF4-FFF2-40B4-BE49-F238E27FC236}">
                  <a16:creationId xmlns:a16="http://schemas.microsoft.com/office/drawing/2014/main" id="{7C98280B-37BC-348A-155A-34A6C46A21C4}"/>
                </a:ext>
              </a:extLst>
            </p:cNvPr>
            <p:cNvGrpSpPr/>
            <p:nvPr/>
          </p:nvGrpSpPr>
          <p:grpSpPr>
            <a:xfrm>
              <a:off x="1567088" y="1475294"/>
              <a:ext cx="745130" cy="790885"/>
              <a:chOff x="1382405" y="1346050"/>
              <a:chExt cx="1545542" cy="1660101"/>
            </a:xfrm>
          </p:grpSpPr>
          <p:pic>
            <p:nvPicPr>
              <p:cNvPr id="28" name="Bild 3115">
                <a:extLst>
                  <a:ext uri="{FF2B5EF4-FFF2-40B4-BE49-F238E27FC236}">
                    <a16:creationId xmlns:a16="http://schemas.microsoft.com/office/drawing/2014/main" id="{5080D580-2F4A-9DB9-10D9-954219F86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1703042" y="2364877"/>
                <a:ext cx="641274" cy="641274"/>
              </a:xfrm>
              <a:prstGeom prst="rect">
                <a:avLst/>
              </a:prstGeom>
            </p:spPr>
          </p:pic>
          <p:pic>
            <p:nvPicPr>
              <p:cNvPr id="29" name="Bild 175">
                <a:extLst>
                  <a:ext uri="{FF2B5EF4-FFF2-40B4-BE49-F238E27FC236}">
                    <a16:creationId xmlns:a16="http://schemas.microsoft.com/office/drawing/2014/main" id="{36D17096-DC01-1EE9-48DF-AAF4656C5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2286673" y="2018862"/>
                <a:ext cx="641274" cy="641274"/>
              </a:xfrm>
              <a:prstGeom prst="rect">
                <a:avLst/>
              </a:prstGeom>
            </p:spPr>
          </p:pic>
          <p:pic>
            <p:nvPicPr>
              <p:cNvPr id="30" name="Bild 176">
                <a:extLst>
                  <a:ext uri="{FF2B5EF4-FFF2-40B4-BE49-F238E27FC236}">
                    <a16:creationId xmlns:a16="http://schemas.microsoft.com/office/drawing/2014/main" id="{74D19F0C-045E-6B70-1FCC-2AAAE945C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1382405" y="1698225"/>
                <a:ext cx="641274" cy="641274"/>
              </a:xfrm>
              <a:prstGeom prst="rect">
                <a:avLst/>
              </a:prstGeom>
            </p:spPr>
          </p:pic>
          <p:pic>
            <p:nvPicPr>
              <p:cNvPr id="31" name="Bild 177">
                <a:extLst>
                  <a:ext uri="{FF2B5EF4-FFF2-40B4-BE49-F238E27FC236}">
                    <a16:creationId xmlns:a16="http://schemas.microsoft.com/office/drawing/2014/main" id="{B52B5FE1-E5D7-9D2E-7D51-C155F2CFC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2041183" y="1346050"/>
                <a:ext cx="641274" cy="641274"/>
              </a:xfrm>
              <a:prstGeom prst="rect">
                <a:avLst/>
              </a:prstGeom>
            </p:spPr>
          </p:pic>
        </p:grpSp>
        <p:grpSp>
          <p:nvGrpSpPr>
            <p:cNvPr id="22" name="Grupp 3119">
              <a:extLst>
                <a:ext uri="{FF2B5EF4-FFF2-40B4-BE49-F238E27FC236}">
                  <a16:creationId xmlns:a16="http://schemas.microsoft.com/office/drawing/2014/main" id="{E536D16F-DD9C-BAAC-43DB-3A6F782CFA36}"/>
                </a:ext>
              </a:extLst>
            </p:cNvPr>
            <p:cNvGrpSpPr/>
            <p:nvPr/>
          </p:nvGrpSpPr>
          <p:grpSpPr>
            <a:xfrm>
              <a:off x="875431" y="2493449"/>
              <a:ext cx="736929" cy="886919"/>
              <a:chOff x="431306" y="4421533"/>
              <a:chExt cx="1528531" cy="1861683"/>
            </a:xfrm>
          </p:grpSpPr>
          <p:pic>
            <p:nvPicPr>
              <p:cNvPr id="23" name="Bild 3113">
                <a:extLst>
                  <a:ext uri="{FF2B5EF4-FFF2-40B4-BE49-F238E27FC236}">
                    <a16:creationId xmlns:a16="http://schemas.microsoft.com/office/drawing/2014/main" id="{F03B032B-F496-6800-6752-654A3835D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1012344" y="5438344"/>
                <a:ext cx="844872" cy="844872"/>
              </a:xfrm>
              <a:prstGeom prst="rect">
                <a:avLst/>
              </a:prstGeom>
            </p:spPr>
          </p:pic>
          <p:pic>
            <p:nvPicPr>
              <p:cNvPr id="24" name="Bild 3118">
                <a:extLst>
                  <a:ext uri="{FF2B5EF4-FFF2-40B4-BE49-F238E27FC236}">
                    <a16:creationId xmlns:a16="http://schemas.microsoft.com/office/drawing/2014/main" id="{6AC6F6E3-487F-B4F0-213B-EEE8A08AA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726530" y="4887310"/>
                <a:ext cx="531568" cy="531568"/>
              </a:xfrm>
              <a:prstGeom prst="rect">
                <a:avLst/>
              </a:prstGeom>
            </p:spPr>
          </p:pic>
          <p:pic>
            <p:nvPicPr>
              <p:cNvPr id="25" name="Bild 181">
                <a:extLst>
                  <a:ext uri="{FF2B5EF4-FFF2-40B4-BE49-F238E27FC236}">
                    <a16:creationId xmlns:a16="http://schemas.microsoft.com/office/drawing/2014/main" id="{3F7325AC-97D1-95C0-E5C6-5DE7C6716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1037603" y="4421533"/>
                <a:ext cx="531568" cy="531568"/>
              </a:xfrm>
              <a:prstGeom prst="rect">
                <a:avLst/>
              </a:prstGeom>
            </p:spPr>
          </p:pic>
          <p:pic>
            <p:nvPicPr>
              <p:cNvPr id="26" name="Bild 182">
                <a:extLst>
                  <a:ext uri="{FF2B5EF4-FFF2-40B4-BE49-F238E27FC236}">
                    <a16:creationId xmlns:a16="http://schemas.microsoft.com/office/drawing/2014/main" id="{2D0EFA3D-20FE-C692-BAAA-9D176E215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431306" y="5412119"/>
                <a:ext cx="531568" cy="531568"/>
              </a:xfrm>
              <a:prstGeom prst="rect">
                <a:avLst/>
              </a:prstGeom>
            </p:spPr>
          </p:pic>
          <p:pic>
            <p:nvPicPr>
              <p:cNvPr id="27" name="Bild 183">
                <a:extLst>
                  <a:ext uri="{FF2B5EF4-FFF2-40B4-BE49-F238E27FC236}">
                    <a16:creationId xmlns:a16="http://schemas.microsoft.com/office/drawing/2014/main" id="{B0ACCE3C-5355-02DE-53C6-83C93F8AC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1428269" y="4974256"/>
                <a:ext cx="531568" cy="531568"/>
              </a:xfrm>
              <a:prstGeom prst="rect">
                <a:avLst/>
              </a:prstGeom>
            </p:spPr>
          </p:pic>
        </p:grpSp>
      </p:grpSp>
      <p:grpSp>
        <p:nvGrpSpPr>
          <p:cNvPr id="108" name="Bild 12">
            <a:extLst>
              <a:ext uri="{FF2B5EF4-FFF2-40B4-BE49-F238E27FC236}">
                <a16:creationId xmlns:a16="http://schemas.microsoft.com/office/drawing/2014/main" id="{F1DE2C60-5E5F-4C8C-A038-73EE5600FF15}"/>
              </a:ext>
            </a:extLst>
          </p:cNvPr>
          <p:cNvGrpSpPr/>
          <p:nvPr/>
        </p:nvGrpSpPr>
        <p:grpSpPr>
          <a:xfrm>
            <a:off x="7567831" y="5406035"/>
            <a:ext cx="1111747" cy="963330"/>
            <a:chOff x="16387739" y="4107811"/>
            <a:chExt cx="2305972" cy="2022069"/>
          </a:xfrm>
          <a:solidFill>
            <a:srgbClr val="FFFFFF"/>
          </a:solidFill>
        </p:grpSpPr>
        <p:sp>
          <p:nvSpPr>
            <p:cNvPr id="109" name="Frihandsfigur: Form 75">
              <a:extLst>
                <a:ext uri="{FF2B5EF4-FFF2-40B4-BE49-F238E27FC236}">
                  <a16:creationId xmlns:a16="http://schemas.microsoft.com/office/drawing/2014/main" id="{E675D119-5A3D-B670-F5E1-E2EB382A42BB}"/>
                </a:ext>
              </a:extLst>
            </p:cNvPr>
            <p:cNvSpPr/>
            <p:nvPr/>
          </p:nvSpPr>
          <p:spPr>
            <a:xfrm>
              <a:off x="16969712" y="5046774"/>
              <a:ext cx="690127" cy="1083106"/>
            </a:xfrm>
            <a:custGeom>
              <a:avLst/>
              <a:gdLst>
                <a:gd name="connsiteX0" fmla="*/ 838129 w 1217590"/>
                <a:gd name="connsiteY0" fmla="*/ 768386 h 2041187"/>
                <a:gd name="connsiteX1" fmla="*/ 1030378 w 1217590"/>
                <a:gd name="connsiteY1" fmla="*/ 417409 h 2041187"/>
                <a:gd name="connsiteX2" fmla="*/ 612867 w 1217590"/>
                <a:gd name="connsiteY2" fmla="*/ 0 h 2041187"/>
                <a:gd name="connsiteX3" fmla="*/ 195459 w 1217590"/>
                <a:gd name="connsiteY3" fmla="*/ 417409 h 2041187"/>
                <a:gd name="connsiteX4" fmla="*/ 384676 w 1217590"/>
                <a:gd name="connsiteY4" fmla="*/ 766504 h 2041187"/>
                <a:gd name="connsiteX5" fmla="*/ 0 w 1217590"/>
                <a:gd name="connsiteY5" fmla="*/ 1294852 h 2041187"/>
                <a:gd name="connsiteX6" fmla="*/ 0 w 1217590"/>
                <a:gd name="connsiteY6" fmla="*/ 2041136 h 2041187"/>
                <a:gd name="connsiteX7" fmla="*/ 180616 w 1217590"/>
                <a:gd name="connsiteY7" fmla="*/ 2041136 h 2041187"/>
                <a:gd name="connsiteX8" fmla="*/ 180616 w 1217590"/>
                <a:gd name="connsiteY8" fmla="*/ 1294903 h 2041187"/>
                <a:gd name="connsiteX9" fmla="*/ 555475 w 1217590"/>
                <a:gd name="connsiteY9" fmla="*/ 919993 h 2041187"/>
                <a:gd name="connsiteX10" fmla="*/ 662116 w 1217590"/>
                <a:gd name="connsiteY10" fmla="*/ 919993 h 2041187"/>
                <a:gd name="connsiteX11" fmla="*/ 1036975 w 1217590"/>
                <a:gd name="connsiteY11" fmla="*/ 1294903 h 2041187"/>
                <a:gd name="connsiteX12" fmla="*/ 1036975 w 1217590"/>
                <a:gd name="connsiteY12" fmla="*/ 2041187 h 2041187"/>
                <a:gd name="connsiteX13" fmla="*/ 1217591 w 1217590"/>
                <a:gd name="connsiteY13" fmla="*/ 2041187 h 2041187"/>
                <a:gd name="connsiteX14" fmla="*/ 1217591 w 1217590"/>
                <a:gd name="connsiteY14" fmla="*/ 1294903 h 2041187"/>
                <a:gd name="connsiteX15" fmla="*/ 838103 w 1217590"/>
                <a:gd name="connsiteY15" fmla="*/ 768411 h 2041187"/>
                <a:gd name="connsiteX16" fmla="*/ 612867 w 1217590"/>
                <a:gd name="connsiteY16" fmla="*/ 180601 h 2041187"/>
                <a:gd name="connsiteX17" fmla="*/ 849764 w 1217590"/>
                <a:gd name="connsiteY17" fmla="*/ 417437 h 2041187"/>
                <a:gd name="connsiteX18" fmla="*/ 612867 w 1217590"/>
                <a:gd name="connsiteY18" fmla="*/ 654303 h 2041187"/>
                <a:gd name="connsiteX19" fmla="*/ 376062 w 1217590"/>
                <a:gd name="connsiteY19" fmla="*/ 417437 h 2041187"/>
                <a:gd name="connsiteX20" fmla="*/ 612867 w 1217590"/>
                <a:gd name="connsiteY20" fmla="*/ 180601 h 204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7590" h="2041187">
                  <a:moveTo>
                    <a:pt x="838129" y="768386"/>
                  </a:moveTo>
                  <a:cubicBezTo>
                    <a:pt x="953552" y="694045"/>
                    <a:pt x="1030378" y="564661"/>
                    <a:pt x="1030378" y="417409"/>
                  </a:cubicBezTo>
                  <a:cubicBezTo>
                    <a:pt x="1030378" y="187229"/>
                    <a:pt x="843106" y="0"/>
                    <a:pt x="612867" y="0"/>
                  </a:cubicBezTo>
                  <a:cubicBezTo>
                    <a:pt x="382687" y="0"/>
                    <a:pt x="195459" y="187272"/>
                    <a:pt x="195459" y="417409"/>
                  </a:cubicBezTo>
                  <a:cubicBezTo>
                    <a:pt x="195459" y="563352"/>
                    <a:pt x="270845" y="691857"/>
                    <a:pt x="384676" y="766504"/>
                  </a:cubicBezTo>
                  <a:cubicBezTo>
                    <a:pt x="161729" y="838770"/>
                    <a:pt x="0" y="1048201"/>
                    <a:pt x="0" y="1294852"/>
                  </a:cubicBezTo>
                  <a:lnTo>
                    <a:pt x="0" y="2041136"/>
                  </a:lnTo>
                  <a:lnTo>
                    <a:pt x="180616" y="2041136"/>
                  </a:lnTo>
                  <a:lnTo>
                    <a:pt x="180616" y="1294903"/>
                  </a:lnTo>
                  <a:cubicBezTo>
                    <a:pt x="180616" y="1088159"/>
                    <a:pt x="348782" y="919993"/>
                    <a:pt x="555475" y="919993"/>
                  </a:cubicBezTo>
                  <a:lnTo>
                    <a:pt x="662116" y="919993"/>
                  </a:lnTo>
                  <a:cubicBezTo>
                    <a:pt x="868829" y="919993"/>
                    <a:pt x="1036975" y="1088159"/>
                    <a:pt x="1036975" y="1294903"/>
                  </a:cubicBezTo>
                  <a:lnTo>
                    <a:pt x="1036975" y="2041187"/>
                  </a:lnTo>
                  <a:lnTo>
                    <a:pt x="1217591" y="2041187"/>
                  </a:lnTo>
                  <a:lnTo>
                    <a:pt x="1217591" y="1294903"/>
                  </a:lnTo>
                  <a:cubicBezTo>
                    <a:pt x="1217621" y="1050167"/>
                    <a:pt x="1058275" y="842244"/>
                    <a:pt x="838103" y="768411"/>
                  </a:cubicBezTo>
                  <a:close/>
                  <a:moveTo>
                    <a:pt x="612867" y="180601"/>
                  </a:moveTo>
                  <a:cubicBezTo>
                    <a:pt x="743489" y="180601"/>
                    <a:pt x="849764" y="286842"/>
                    <a:pt x="849764" y="417437"/>
                  </a:cubicBezTo>
                  <a:cubicBezTo>
                    <a:pt x="849764" y="548031"/>
                    <a:pt x="743492" y="654303"/>
                    <a:pt x="612867" y="654303"/>
                  </a:cubicBezTo>
                  <a:cubicBezTo>
                    <a:pt x="482304" y="654303"/>
                    <a:pt x="376062" y="548031"/>
                    <a:pt x="376062" y="417437"/>
                  </a:cubicBezTo>
                  <a:cubicBezTo>
                    <a:pt x="376031" y="286842"/>
                    <a:pt x="482304" y="180601"/>
                    <a:pt x="612867" y="180601"/>
                  </a:cubicBezTo>
                  <a:close/>
                </a:path>
              </a:pathLst>
            </a:custGeom>
            <a:solidFill>
              <a:srgbClr val="FFFFFF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10" name="Frihandsfigur: Form 77">
              <a:extLst>
                <a:ext uri="{FF2B5EF4-FFF2-40B4-BE49-F238E27FC236}">
                  <a16:creationId xmlns:a16="http://schemas.microsoft.com/office/drawing/2014/main" id="{7573003B-F5B6-8CDE-2574-3C2202B2700F}"/>
                </a:ext>
              </a:extLst>
            </p:cNvPr>
            <p:cNvSpPr/>
            <p:nvPr/>
          </p:nvSpPr>
          <p:spPr>
            <a:xfrm>
              <a:off x="16387739" y="4107811"/>
              <a:ext cx="1120315" cy="821537"/>
            </a:xfrm>
            <a:custGeom>
              <a:avLst/>
              <a:gdLst>
                <a:gd name="connsiteX0" fmla="*/ 395305 w 494148"/>
                <a:gd name="connsiteY0" fmla="*/ 362364 h 362363"/>
                <a:gd name="connsiteX1" fmla="*/ 115362 w 494148"/>
                <a:gd name="connsiteY1" fmla="*/ 362364 h 362363"/>
                <a:gd name="connsiteX2" fmla="*/ 0 w 494148"/>
                <a:gd name="connsiteY2" fmla="*/ 247060 h 362363"/>
                <a:gd name="connsiteX3" fmla="*/ 66414 w 494148"/>
                <a:gd name="connsiteY3" fmla="*/ 142835 h 362363"/>
                <a:gd name="connsiteX4" fmla="*/ 65928 w 494148"/>
                <a:gd name="connsiteY4" fmla="*/ 131759 h 362363"/>
                <a:gd name="connsiteX5" fmla="*/ 197654 w 494148"/>
                <a:gd name="connsiteY5" fmla="*/ 0 h 362363"/>
                <a:gd name="connsiteX6" fmla="*/ 319644 w 494148"/>
                <a:gd name="connsiteY6" fmla="*/ 81824 h 362363"/>
                <a:gd name="connsiteX7" fmla="*/ 362374 w 494148"/>
                <a:gd name="connsiteY7" fmla="*/ 65859 h 362363"/>
                <a:gd name="connsiteX8" fmla="*/ 428261 w 494148"/>
                <a:gd name="connsiteY8" fmla="*/ 131746 h 362363"/>
                <a:gd name="connsiteX9" fmla="*/ 417699 w 494148"/>
                <a:gd name="connsiteY9" fmla="*/ 167274 h 362363"/>
                <a:gd name="connsiteX10" fmla="*/ 494148 w 494148"/>
                <a:gd name="connsiteY10" fmla="*/ 263503 h 362363"/>
                <a:gd name="connsiteX11" fmla="*/ 395317 w 494148"/>
                <a:gd name="connsiteY11" fmla="*/ 362364 h 362363"/>
                <a:gd name="connsiteX12" fmla="*/ 321200 w 494148"/>
                <a:gd name="connsiteY12" fmla="*/ 197684 h 362363"/>
                <a:gd name="connsiteX13" fmla="*/ 263579 w 494148"/>
                <a:gd name="connsiteY13" fmla="*/ 197684 h 362363"/>
                <a:gd name="connsiteX14" fmla="*/ 263579 w 494148"/>
                <a:gd name="connsiteY14" fmla="*/ 107099 h 362363"/>
                <a:gd name="connsiteX15" fmla="*/ 255303 w 494148"/>
                <a:gd name="connsiteY15" fmla="*/ 98864 h 362363"/>
                <a:gd name="connsiteX16" fmla="*/ 205886 w 494148"/>
                <a:gd name="connsiteY16" fmla="*/ 98864 h 362363"/>
                <a:gd name="connsiteX17" fmla="*/ 197610 w 494148"/>
                <a:gd name="connsiteY17" fmla="*/ 107099 h 362363"/>
                <a:gd name="connsiteX18" fmla="*/ 197610 w 494148"/>
                <a:gd name="connsiteY18" fmla="*/ 197684 h 362363"/>
                <a:gd name="connsiteX19" fmla="*/ 140017 w 494148"/>
                <a:gd name="connsiteY19" fmla="*/ 197684 h 362363"/>
                <a:gd name="connsiteX20" fmla="*/ 131782 w 494148"/>
                <a:gd name="connsiteY20" fmla="*/ 205919 h 362363"/>
                <a:gd name="connsiteX21" fmla="*/ 134096 w 494148"/>
                <a:gd name="connsiteY21" fmla="*/ 211812 h 362363"/>
                <a:gd name="connsiteX22" fmla="*/ 224712 w 494148"/>
                <a:gd name="connsiteY22" fmla="*/ 302428 h 362363"/>
                <a:gd name="connsiteX23" fmla="*/ 230602 w 494148"/>
                <a:gd name="connsiteY23" fmla="*/ 304781 h 362363"/>
                <a:gd name="connsiteX24" fmla="*/ 236526 w 494148"/>
                <a:gd name="connsiteY24" fmla="*/ 302428 h 362363"/>
                <a:gd name="connsiteX25" fmla="*/ 326834 w 494148"/>
                <a:gd name="connsiteY25" fmla="*/ 212089 h 362363"/>
                <a:gd name="connsiteX26" fmla="*/ 329367 w 494148"/>
                <a:gd name="connsiteY26" fmla="*/ 205919 h 362363"/>
                <a:gd name="connsiteX27" fmla="*/ 321200 w 494148"/>
                <a:gd name="connsiteY27" fmla="*/ 197684 h 3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4148" h="362363">
                  <a:moveTo>
                    <a:pt x="395305" y="362364"/>
                  </a:moveTo>
                  <a:lnTo>
                    <a:pt x="115362" y="362364"/>
                  </a:lnTo>
                  <a:cubicBezTo>
                    <a:pt x="51789" y="362364"/>
                    <a:pt x="0" y="310602"/>
                    <a:pt x="0" y="247060"/>
                  </a:cubicBezTo>
                  <a:cubicBezTo>
                    <a:pt x="0" y="202313"/>
                    <a:pt x="26028" y="161630"/>
                    <a:pt x="66414" y="142835"/>
                  </a:cubicBezTo>
                  <a:cubicBezTo>
                    <a:pt x="66195" y="138990"/>
                    <a:pt x="65928" y="135355"/>
                    <a:pt x="65928" y="131759"/>
                  </a:cubicBezTo>
                  <a:cubicBezTo>
                    <a:pt x="65928" y="58906"/>
                    <a:pt x="124861" y="0"/>
                    <a:pt x="197654" y="0"/>
                  </a:cubicBezTo>
                  <a:cubicBezTo>
                    <a:pt x="251213" y="0"/>
                    <a:pt x="299317" y="32409"/>
                    <a:pt x="319644" y="81824"/>
                  </a:cubicBezTo>
                  <a:cubicBezTo>
                    <a:pt x="331516" y="71541"/>
                    <a:pt x="346717" y="65859"/>
                    <a:pt x="362374" y="65859"/>
                  </a:cubicBezTo>
                  <a:cubicBezTo>
                    <a:pt x="398695" y="65859"/>
                    <a:pt x="428261" y="95466"/>
                    <a:pt x="428261" y="131746"/>
                  </a:cubicBezTo>
                  <a:cubicBezTo>
                    <a:pt x="428261" y="144384"/>
                    <a:pt x="424662" y="156714"/>
                    <a:pt x="417699" y="167274"/>
                  </a:cubicBezTo>
                  <a:cubicBezTo>
                    <a:pt x="462535" y="177834"/>
                    <a:pt x="494148" y="217723"/>
                    <a:pt x="494148" y="263503"/>
                  </a:cubicBezTo>
                  <a:cubicBezTo>
                    <a:pt x="494168" y="318115"/>
                    <a:pt x="449907" y="362364"/>
                    <a:pt x="395317" y="362364"/>
                  </a:cubicBezTo>
                  <a:close/>
                  <a:moveTo>
                    <a:pt x="321200" y="197684"/>
                  </a:moveTo>
                  <a:lnTo>
                    <a:pt x="263579" y="197684"/>
                  </a:lnTo>
                  <a:lnTo>
                    <a:pt x="263579" y="107099"/>
                  </a:lnTo>
                  <a:cubicBezTo>
                    <a:pt x="263579" y="102707"/>
                    <a:pt x="259705" y="98864"/>
                    <a:pt x="255303" y="98864"/>
                  </a:cubicBezTo>
                  <a:lnTo>
                    <a:pt x="205886" y="98864"/>
                  </a:lnTo>
                  <a:cubicBezTo>
                    <a:pt x="201497" y="98864"/>
                    <a:pt x="197610" y="102679"/>
                    <a:pt x="197610" y="107099"/>
                  </a:cubicBezTo>
                  <a:lnTo>
                    <a:pt x="197610" y="197684"/>
                  </a:lnTo>
                  <a:lnTo>
                    <a:pt x="140017" y="197684"/>
                  </a:lnTo>
                  <a:cubicBezTo>
                    <a:pt x="135348" y="197684"/>
                    <a:pt x="131782" y="201530"/>
                    <a:pt x="131782" y="205919"/>
                  </a:cubicBezTo>
                  <a:cubicBezTo>
                    <a:pt x="131782" y="207967"/>
                    <a:pt x="132547" y="210281"/>
                    <a:pt x="134096" y="211812"/>
                  </a:cubicBezTo>
                  <a:lnTo>
                    <a:pt x="224712" y="302428"/>
                  </a:lnTo>
                  <a:cubicBezTo>
                    <a:pt x="226172" y="303957"/>
                    <a:pt x="228278" y="304781"/>
                    <a:pt x="230602" y="304781"/>
                  </a:cubicBezTo>
                  <a:cubicBezTo>
                    <a:pt x="232650" y="304781"/>
                    <a:pt x="235025" y="303987"/>
                    <a:pt x="236526" y="302428"/>
                  </a:cubicBezTo>
                  <a:lnTo>
                    <a:pt x="326834" y="212089"/>
                  </a:lnTo>
                  <a:cubicBezTo>
                    <a:pt x="328393" y="210291"/>
                    <a:pt x="329367" y="208213"/>
                    <a:pt x="329367" y="205919"/>
                  </a:cubicBezTo>
                  <a:cubicBezTo>
                    <a:pt x="329405" y="201250"/>
                    <a:pt x="325839" y="197684"/>
                    <a:pt x="321200" y="197684"/>
                  </a:cubicBezTo>
                  <a:close/>
                </a:path>
              </a:pathLst>
            </a:custGeom>
            <a:solidFill>
              <a:srgbClr val="FFFFFF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11" name="Frihandsfigur: Form 79">
              <a:extLst>
                <a:ext uri="{FF2B5EF4-FFF2-40B4-BE49-F238E27FC236}">
                  <a16:creationId xmlns:a16="http://schemas.microsoft.com/office/drawing/2014/main" id="{8E279612-8A38-58C2-4B45-81EAFB7D1B99}"/>
                </a:ext>
              </a:extLst>
            </p:cNvPr>
            <p:cNvSpPr/>
            <p:nvPr/>
          </p:nvSpPr>
          <p:spPr>
            <a:xfrm>
              <a:off x="18143456" y="4943321"/>
              <a:ext cx="550255" cy="750219"/>
            </a:xfrm>
            <a:custGeom>
              <a:avLst/>
              <a:gdLst>
                <a:gd name="connsiteX0" fmla="*/ 275933 w 550255"/>
                <a:gd name="connsiteY0" fmla="*/ 31 h 750219"/>
                <a:gd name="connsiteX1" fmla="*/ 275137 w 550255"/>
                <a:gd name="connsiteY1" fmla="*/ 0 h 750219"/>
                <a:gd name="connsiteX2" fmla="*/ 274343 w 550255"/>
                <a:gd name="connsiteY2" fmla="*/ 0 h 750219"/>
                <a:gd name="connsiteX3" fmla="*/ 274343 w 550255"/>
                <a:gd name="connsiteY3" fmla="*/ 31 h 750219"/>
                <a:gd name="connsiteX4" fmla="*/ 7600 w 550255"/>
                <a:gd name="connsiteY4" fmla="*/ 337070 h 750219"/>
                <a:gd name="connsiteX5" fmla="*/ 186446 w 550255"/>
                <a:gd name="connsiteY5" fmla="*/ 668871 h 750219"/>
                <a:gd name="connsiteX6" fmla="*/ 274369 w 550255"/>
                <a:gd name="connsiteY6" fmla="*/ 750206 h 750219"/>
                <a:gd name="connsiteX7" fmla="*/ 275134 w 550255"/>
                <a:gd name="connsiteY7" fmla="*/ 750206 h 750219"/>
                <a:gd name="connsiteX8" fmla="*/ 275928 w 550255"/>
                <a:gd name="connsiteY8" fmla="*/ 750206 h 750219"/>
                <a:gd name="connsiteX9" fmla="*/ 363702 w 550255"/>
                <a:gd name="connsiteY9" fmla="*/ 668871 h 750219"/>
                <a:gd name="connsiteX10" fmla="*/ 542668 w 550255"/>
                <a:gd name="connsiteY10" fmla="*/ 337070 h 750219"/>
                <a:gd name="connsiteX11" fmla="*/ 275925 w 550255"/>
                <a:gd name="connsiteY11" fmla="*/ 31 h 750219"/>
                <a:gd name="connsiteX12" fmla="*/ 275137 w 550255"/>
                <a:gd name="connsiteY12" fmla="*/ 393456 h 750219"/>
                <a:gd name="connsiteX13" fmla="*/ 147963 w 550255"/>
                <a:gd name="connsiteY13" fmla="*/ 265514 h 750219"/>
                <a:gd name="connsiteX14" fmla="*/ 275137 w 550255"/>
                <a:gd name="connsiteY14" fmla="*/ 137573 h 750219"/>
                <a:gd name="connsiteX15" fmla="*/ 402315 w 550255"/>
                <a:gd name="connsiteY15" fmla="*/ 265514 h 750219"/>
                <a:gd name="connsiteX16" fmla="*/ 275137 w 550255"/>
                <a:gd name="connsiteY16" fmla="*/ 393456 h 75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0255" h="750219">
                  <a:moveTo>
                    <a:pt x="275933" y="31"/>
                  </a:moveTo>
                  <a:cubicBezTo>
                    <a:pt x="275655" y="0"/>
                    <a:pt x="275327" y="0"/>
                    <a:pt x="275137" y="0"/>
                  </a:cubicBezTo>
                  <a:lnTo>
                    <a:pt x="274343" y="0"/>
                  </a:lnTo>
                  <a:lnTo>
                    <a:pt x="274343" y="31"/>
                  </a:lnTo>
                  <a:cubicBezTo>
                    <a:pt x="109267" y="1134"/>
                    <a:pt x="-35178" y="146401"/>
                    <a:pt x="7600" y="337070"/>
                  </a:cubicBezTo>
                  <a:cubicBezTo>
                    <a:pt x="35984" y="463570"/>
                    <a:pt x="108191" y="568591"/>
                    <a:pt x="186446" y="668871"/>
                  </a:cubicBezTo>
                  <a:cubicBezTo>
                    <a:pt x="210369" y="699480"/>
                    <a:pt x="247972" y="749443"/>
                    <a:pt x="274369" y="750206"/>
                  </a:cubicBezTo>
                  <a:cubicBezTo>
                    <a:pt x="274618" y="750237"/>
                    <a:pt x="274885" y="750206"/>
                    <a:pt x="275134" y="750206"/>
                  </a:cubicBezTo>
                  <a:cubicBezTo>
                    <a:pt x="275353" y="750206"/>
                    <a:pt x="275681" y="750237"/>
                    <a:pt x="275928" y="750206"/>
                  </a:cubicBezTo>
                  <a:cubicBezTo>
                    <a:pt x="302264" y="749441"/>
                    <a:pt x="339808" y="699480"/>
                    <a:pt x="363702" y="668871"/>
                  </a:cubicBezTo>
                  <a:cubicBezTo>
                    <a:pt x="442019" y="568578"/>
                    <a:pt x="514315" y="463567"/>
                    <a:pt x="542668" y="337070"/>
                  </a:cubicBezTo>
                  <a:cubicBezTo>
                    <a:pt x="585398" y="146411"/>
                    <a:pt x="441034" y="1150"/>
                    <a:pt x="275925" y="31"/>
                  </a:cubicBezTo>
                  <a:close/>
                  <a:moveTo>
                    <a:pt x="275137" y="393456"/>
                  </a:moveTo>
                  <a:cubicBezTo>
                    <a:pt x="204819" y="393028"/>
                    <a:pt x="147963" y="335923"/>
                    <a:pt x="147963" y="265514"/>
                  </a:cubicBezTo>
                  <a:cubicBezTo>
                    <a:pt x="147963" y="195136"/>
                    <a:pt x="204819" y="138000"/>
                    <a:pt x="275137" y="137573"/>
                  </a:cubicBezTo>
                  <a:cubicBezTo>
                    <a:pt x="345429" y="138031"/>
                    <a:pt x="402315" y="195136"/>
                    <a:pt x="402315" y="265514"/>
                  </a:cubicBezTo>
                  <a:cubicBezTo>
                    <a:pt x="402315" y="335962"/>
                    <a:pt x="345429" y="393028"/>
                    <a:pt x="275137" y="393456"/>
                  </a:cubicBezTo>
                  <a:close/>
                </a:path>
              </a:pathLst>
            </a:custGeom>
            <a:solidFill>
              <a:srgbClr val="FFFFFF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</p:grpSp>
      <p:grpSp>
        <p:nvGrpSpPr>
          <p:cNvPr id="112" name="Bild 28">
            <a:extLst>
              <a:ext uri="{FF2B5EF4-FFF2-40B4-BE49-F238E27FC236}">
                <a16:creationId xmlns:a16="http://schemas.microsoft.com/office/drawing/2014/main" id="{0F085C96-370F-2EEB-4819-A4D3F9F5FAC4}"/>
              </a:ext>
            </a:extLst>
          </p:cNvPr>
          <p:cNvGrpSpPr/>
          <p:nvPr/>
        </p:nvGrpSpPr>
        <p:grpSpPr>
          <a:xfrm rot="1079631">
            <a:off x="9271238" y="5003198"/>
            <a:ext cx="173217" cy="309990"/>
            <a:chOff x="19664754" y="4075263"/>
            <a:chExt cx="359284" cy="650682"/>
          </a:xfrm>
          <a:solidFill>
            <a:srgbClr val="FFFFFF"/>
          </a:solidFill>
        </p:grpSpPr>
        <p:sp>
          <p:nvSpPr>
            <p:cNvPr id="113" name="Frihandsfigur: Form 31">
              <a:extLst>
                <a:ext uri="{FF2B5EF4-FFF2-40B4-BE49-F238E27FC236}">
                  <a16:creationId xmlns:a16="http://schemas.microsoft.com/office/drawing/2014/main" id="{FF28E605-CF69-F777-360A-3B8FA5A9B5A6}"/>
                </a:ext>
              </a:extLst>
            </p:cNvPr>
            <p:cNvSpPr/>
            <p:nvPr/>
          </p:nvSpPr>
          <p:spPr>
            <a:xfrm>
              <a:off x="19664754" y="4075263"/>
              <a:ext cx="359284" cy="650682"/>
            </a:xfrm>
            <a:custGeom>
              <a:avLst/>
              <a:gdLst>
                <a:gd name="connsiteX0" fmla="*/ 296201 w 359284"/>
                <a:gd name="connsiteY0" fmla="*/ 0 h 650682"/>
                <a:gd name="connsiteX1" fmla="*/ 63089 w 359284"/>
                <a:gd name="connsiteY1" fmla="*/ 0 h 650682"/>
                <a:gd name="connsiteX2" fmla="*/ 0 w 359284"/>
                <a:gd name="connsiteY2" fmla="*/ 63089 h 650682"/>
                <a:gd name="connsiteX3" fmla="*/ 0 w 359284"/>
                <a:gd name="connsiteY3" fmla="*/ 587598 h 650682"/>
                <a:gd name="connsiteX4" fmla="*/ 63089 w 359284"/>
                <a:gd name="connsiteY4" fmla="*/ 650682 h 650682"/>
                <a:gd name="connsiteX5" fmla="*/ 296201 w 359284"/>
                <a:gd name="connsiteY5" fmla="*/ 650682 h 650682"/>
                <a:gd name="connsiteX6" fmla="*/ 359285 w 359284"/>
                <a:gd name="connsiteY6" fmla="*/ 587598 h 650682"/>
                <a:gd name="connsiteX7" fmla="*/ 359285 w 359284"/>
                <a:gd name="connsiteY7" fmla="*/ 63089 h 650682"/>
                <a:gd name="connsiteX8" fmla="*/ 296201 w 359284"/>
                <a:gd name="connsiteY8" fmla="*/ 0 h 650682"/>
                <a:gd name="connsiteX9" fmla="*/ 63089 w 359284"/>
                <a:gd name="connsiteY9" fmla="*/ 9616 h 650682"/>
                <a:gd name="connsiteX10" fmla="*/ 296201 w 359284"/>
                <a:gd name="connsiteY10" fmla="*/ 9616 h 650682"/>
                <a:gd name="connsiteX11" fmla="*/ 349668 w 359284"/>
                <a:gd name="connsiteY11" fmla="*/ 63090 h 650682"/>
                <a:gd name="connsiteX12" fmla="*/ 349668 w 359284"/>
                <a:gd name="connsiteY12" fmla="*/ 523973 h 650682"/>
                <a:gd name="connsiteX13" fmla="*/ 9617 w 359284"/>
                <a:gd name="connsiteY13" fmla="*/ 525104 h 650682"/>
                <a:gd name="connsiteX14" fmla="*/ 9617 w 359284"/>
                <a:gd name="connsiteY14" fmla="*/ 63087 h 650682"/>
                <a:gd name="connsiteX15" fmla="*/ 63090 w 359284"/>
                <a:gd name="connsiteY15" fmla="*/ 9614 h 650682"/>
                <a:gd name="connsiteX16" fmla="*/ 296201 w 359284"/>
                <a:gd name="connsiteY16" fmla="*/ 641049 h 650682"/>
                <a:gd name="connsiteX17" fmla="*/ 63089 w 359284"/>
                <a:gd name="connsiteY17" fmla="*/ 641049 h 650682"/>
                <a:gd name="connsiteX18" fmla="*/ 9615 w 359284"/>
                <a:gd name="connsiteY18" fmla="*/ 587582 h 650682"/>
                <a:gd name="connsiteX19" fmla="*/ 9615 w 359284"/>
                <a:gd name="connsiteY19" fmla="*/ 534707 h 650682"/>
                <a:gd name="connsiteX20" fmla="*/ 349667 w 359284"/>
                <a:gd name="connsiteY20" fmla="*/ 533574 h 650682"/>
                <a:gd name="connsiteX21" fmla="*/ 349667 w 359284"/>
                <a:gd name="connsiteY21" fmla="*/ 587582 h 650682"/>
                <a:gd name="connsiteX22" fmla="*/ 296200 w 359284"/>
                <a:gd name="connsiteY22" fmla="*/ 641049 h 6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9284" h="650682">
                  <a:moveTo>
                    <a:pt x="296201" y="0"/>
                  </a:moveTo>
                  <a:lnTo>
                    <a:pt x="63089" y="0"/>
                  </a:lnTo>
                  <a:cubicBezTo>
                    <a:pt x="28297" y="0"/>
                    <a:pt x="0" y="28304"/>
                    <a:pt x="0" y="63089"/>
                  </a:cubicBezTo>
                  <a:lnTo>
                    <a:pt x="0" y="587598"/>
                  </a:lnTo>
                  <a:cubicBezTo>
                    <a:pt x="0" y="622371"/>
                    <a:pt x="28298" y="650682"/>
                    <a:pt x="63089" y="650682"/>
                  </a:cubicBezTo>
                  <a:lnTo>
                    <a:pt x="296201" y="650682"/>
                  </a:lnTo>
                  <a:cubicBezTo>
                    <a:pt x="330987" y="650682"/>
                    <a:pt x="359285" y="622371"/>
                    <a:pt x="359285" y="587598"/>
                  </a:cubicBezTo>
                  <a:lnTo>
                    <a:pt x="359285" y="63089"/>
                  </a:lnTo>
                  <a:cubicBezTo>
                    <a:pt x="359285" y="28304"/>
                    <a:pt x="330987" y="0"/>
                    <a:pt x="296201" y="0"/>
                  </a:cubicBezTo>
                  <a:close/>
                  <a:moveTo>
                    <a:pt x="63089" y="9616"/>
                  </a:moveTo>
                  <a:lnTo>
                    <a:pt x="296201" y="9616"/>
                  </a:lnTo>
                  <a:cubicBezTo>
                    <a:pt x="325683" y="9616"/>
                    <a:pt x="349668" y="33599"/>
                    <a:pt x="349668" y="63090"/>
                  </a:cubicBezTo>
                  <a:lnTo>
                    <a:pt x="349668" y="523973"/>
                  </a:lnTo>
                  <a:lnTo>
                    <a:pt x="9617" y="525104"/>
                  </a:lnTo>
                  <a:lnTo>
                    <a:pt x="9617" y="63087"/>
                  </a:lnTo>
                  <a:cubicBezTo>
                    <a:pt x="9617" y="33599"/>
                    <a:pt x="33600" y="9614"/>
                    <a:pt x="63090" y="9614"/>
                  </a:cubicBezTo>
                  <a:close/>
                  <a:moveTo>
                    <a:pt x="296201" y="641049"/>
                  </a:moveTo>
                  <a:lnTo>
                    <a:pt x="63089" y="641049"/>
                  </a:lnTo>
                  <a:cubicBezTo>
                    <a:pt x="33601" y="641049"/>
                    <a:pt x="9615" y="617066"/>
                    <a:pt x="9615" y="587582"/>
                  </a:cubicBezTo>
                  <a:lnTo>
                    <a:pt x="9615" y="534707"/>
                  </a:lnTo>
                  <a:lnTo>
                    <a:pt x="349667" y="533574"/>
                  </a:lnTo>
                  <a:lnTo>
                    <a:pt x="349667" y="587582"/>
                  </a:lnTo>
                  <a:cubicBezTo>
                    <a:pt x="349667" y="617070"/>
                    <a:pt x="325684" y="641049"/>
                    <a:pt x="296200" y="64104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14" name="Frihandsfigur: Form 34">
              <a:extLst>
                <a:ext uri="{FF2B5EF4-FFF2-40B4-BE49-F238E27FC236}">
                  <a16:creationId xmlns:a16="http://schemas.microsoft.com/office/drawing/2014/main" id="{48FF2CF4-8EAD-5967-F06F-3D9ECAB4BEBC}"/>
                </a:ext>
              </a:extLst>
            </p:cNvPr>
            <p:cNvSpPr/>
            <p:nvPr/>
          </p:nvSpPr>
          <p:spPr>
            <a:xfrm>
              <a:off x="19812863" y="4631324"/>
              <a:ext cx="63083" cy="63090"/>
            </a:xfrm>
            <a:custGeom>
              <a:avLst/>
              <a:gdLst>
                <a:gd name="connsiteX0" fmla="*/ 31539 w 63083"/>
                <a:gd name="connsiteY0" fmla="*/ 0 h 63090"/>
                <a:gd name="connsiteX1" fmla="*/ 0 w 63083"/>
                <a:gd name="connsiteY1" fmla="*/ 31552 h 63090"/>
                <a:gd name="connsiteX2" fmla="*/ 31539 w 63083"/>
                <a:gd name="connsiteY2" fmla="*/ 63090 h 63090"/>
                <a:gd name="connsiteX3" fmla="*/ 63084 w 63083"/>
                <a:gd name="connsiteY3" fmla="*/ 31552 h 63090"/>
                <a:gd name="connsiteX4" fmla="*/ 31539 w 63083"/>
                <a:gd name="connsiteY4" fmla="*/ 0 h 63090"/>
                <a:gd name="connsiteX5" fmla="*/ 31539 w 63083"/>
                <a:gd name="connsiteY5" fmla="*/ 58274 h 63090"/>
                <a:gd name="connsiteX6" fmla="*/ 4808 w 63083"/>
                <a:gd name="connsiteY6" fmla="*/ 31550 h 63090"/>
                <a:gd name="connsiteX7" fmla="*/ 31539 w 63083"/>
                <a:gd name="connsiteY7" fmla="*/ 4813 h 63090"/>
                <a:gd name="connsiteX8" fmla="*/ 58269 w 63083"/>
                <a:gd name="connsiteY8" fmla="*/ 31550 h 63090"/>
                <a:gd name="connsiteX9" fmla="*/ 31539 w 63083"/>
                <a:gd name="connsiteY9" fmla="*/ 58274 h 6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83" h="63090">
                  <a:moveTo>
                    <a:pt x="31539" y="0"/>
                  </a:moveTo>
                  <a:cubicBezTo>
                    <a:pt x="14153" y="0"/>
                    <a:pt x="0" y="14153"/>
                    <a:pt x="0" y="31552"/>
                  </a:cubicBezTo>
                  <a:cubicBezTo>
                    <a:pt x="0" y="48943"/>
                    <a:pt x="14153" y="63090"/>
                    <a:pt x="31539" y="63090"/>
                  </a:cubicBezTo>
                  <a:cubicBezTo>
                    <a:pt x="48924" y="63090"/>
                    <a:pt x="63084" y="48943"/>
                    <a:pt x="63084" y="31552"/>
                  </a:cubicBezTo>
                  <a:cubicBezTo>
                    <a:pt x="63084" y="14151"/>
                    <a:pt x="48924" y="0"/>
                    <a:pt x="31539" y="0"/>
                  </a:cubicBezTo>
                  <a:close/>
                  <a:moveTo>
                    <a:pt x="31539" y="58274"/>
                  </a:moveTo>
                  <a:cubicBezTo>
                    <a:pt x="16795" y="58274"/>
                    <a:pt x="4808" y="46281"/>
                    <a:pt x="4808" y="31550"/>
                  </a:cubicBezTo>
                  <a:cubicBezTo>
                    <a:pt x="4808" y="16806"/>
                    <a:pt x="16794" y="4813"/>
                    <a:pt x="31539" y="4813"/>
                  </a:cubicBezTo>
                  <a:cubicBezTo>
                    <a:pt x="46289" y="4813"/>
                    <a:pt x="58269" y="16812"/>
                    <a:pt x="58269" y="31550"/>
                  </a:cubicBezTo>
                  <a:cubicBezTo>
                    <a:pt x="58267" y="46281"/>
                    <a:pt x="46283" y="58274"/>
                    <a:pt x="31539" y="5827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15" name="Frihandsfigur: Form 35">
              <a:extLst>
                <a:ext uri="{FF2B5EF4-FFF2-40B4-BE49-F238E27FC236}">
                  <a16:creationId xmlns:a16="http://schemas.microsoft.com/office/drawing/2014/main" id="{29F27B4B-5645-85E4-5B34-FEE441798D84}"/>
                </a:ext>
              </a:extLst>
            </p:cNvPr>
            <p:cNvSpPr/>
            <p:nvPr/>
          </p:nvSpPr>
          <p:spPr>
            <a:xfrm>
              <a:off x="19742962" y="4481779"/>
              <a:ext cx="44090" cy="53971"/>
            </a:xfrm>
            <a:custGeom>
              <a:avLst/>
              <a:gdLst>
                <a:gd name="connsiteX0" fmla="*/ 22046 w 44090"/>
                <a:gd name="connsiteY0" fmla="*/ 53971 h 53971"/>
                <a:gd name="connsiteX1" fmla="*/ 44091 w 44090"/>
                <a:gd name="connsiteY1" fmla="*/ 31926 h 53971"/>
                <a:gd name="connsiteX2" fmla="*/ 26197 w 44090"/>
                <a:gd name="connsiteY2" fmla="*/ 10298 h 53971"/>
                <a:gd name="connsiteX3" fmla="*/ 26854 w 44090"/>
                <a:gd name="connsiteY3" fmla="*/ 8002 h 53971"/>
                <a:gd name="connsiteX4" fmla="*/ 26854 w 44090"/>
                <a:gd name="connsiteY4" fmla="*/ 4802 h 53971"/>
                <a:gd name="connsiteX5" fmla="*/ 22045 w 44090"/>
                <a:gd name="connsiteY5" fmla="*/ 0 h 53971"/>
                <a:gd name="connsiteX6" fmla="*/ 17244 w 44090"/>
                <a:gd name="connsiteY6" fmla="*/ 4802 h 53971"/>
                <a:gd name="connsiteX7" fmla="*/ 17244 w 44090"/>
                <a:gd name="connsiteY7" fmla="*/ 8002 h 53971"/>
                <a:gd name="connsiteX8" fmla="*/ 17900 w 44090"/>
                <a:gd name="connsiteY8" fmla="*/ 10298 h 53971"/>
                <a:gd name="connsiteX9" fmla="*/ 0 w 44090"/>
                <a:gd name="connsiteY9" fmla="*/ 31926 h 53971"/>
                <a:gd name="connsiteX10" fmla="*/ 22045 w 44090"/>
                <a:gd name="connsiteY10" fmla="*/ 53971 h 53971"/>
                <a:gd name="connsiteX11" fmla="*/ 22046 w 44090"/>
                <a:gd name="connsiteY11" fmla="*/ 14678 h 53971"/>
                <a:gd name="connsiteX12" fmla="*/ 39276 w 44090"/>
                <a:gd name="connsiteY12" fmla="*/ 31922 h 53971"/>
                <a:gd name="connsiteX13" fmla="*/ 22046 w 44090"/>
                <a:gd name="connsiteY13" fmla="*/ 49153 h 53971"/>
                <a:gd name="connsiteX14" fmla="*/ 4808 w 44090"/>
                <a:gd name="connsiteY14" fmla="*/ 31922 h 53971"/>
                <a:gd name="connsiteX15" fmla="*/ 22046 w 44090"/>
                <a:gd name="connsiteY15" fmla="*/ 14678 h 5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090" h="53971">
                  <a:moveTo>
                    <a:pt x="22046" y="53971"/>
                  </a:moveTo>
                  <a:cubicBezTo>
                    <a:pt x="34208" y="53971"/>
                    <a:pt x="44091" y="44074"/>
                    <a:pt x="44091" y="31926"/>
                  </a:cubicBezTo>
                  <a:cubicBezTo>
                    <a:pt x="44091" y="21190"/>
                    <a:pt x="36375" y="12243"/>
                    <a:pt x="26197" y="10298"/>
                  </a:cubicBezTo>
                  <a:cubicBezTo>
                    <a:pt x="26574" y="9608"/>
                    <a:pt x="26854" y="8847"/>
                    <a:pt x="26854" y="8002"/>
                  </a:cubicBezTo>
                  <a:lnTo>
                    <a:pt x="26854" y="4802"/>
                  </a:lnTo>
                  <a:cubicBezTo>
                    <a:pt x="26854" y="2154"/>
                    <a:pt x="24699" y="0"/>
                    <a:pt x="22045" y="0"/>
                  </a:cubicBezTo>
                  <a:cubicBezTo>
                    <a:pt x="19391" y="0"/>
                    <a:pt x="17244" y="2154"/>
                    <a:pt x="17244" y="4802"/>
                  </a:cubicBezTo>
                  <a:lnTo>
                    <a:pt x="17244" y="8002"/>
                  </a:lnTo>
                  <a:cubicBezTo>
                    <a:pt x="17244" y="8847"/>
                    <a:pt x="17517" y="9603"/>
                    <a:pt x="17900" y="10298"/>
                  </a:cubicBezTo>
                  <a:cubicBezTo>
                    <a:pt x="7729" y="12245"/>
                    <a:pt x="0" y="21192"/>
                    <a:pt x="0" y="31926"/>
                  </a:cubicBezTo>
                  <a:cubicBezTo>
                    <a:pt x="0" y="44076"/>
                    <a:pt x="9891" y="53971"/>
                    <a:pt x="22045" y="53971"/>
                  </a:cubicBezTo>
                  <a:close/>
                  <a:moveTo>
                    <a:pt x="22046" y="14678"/>
                  </a:moveTo>
                  <a:cubicBezTo>
                    <a:pt x="31552" y="14678"/>
                    <a:pt x="39276" y="22410"/>
                    <a:pt x="39276" y="31922"/>
                  </a:cubicBezTo>
                  <a:cubicBezTo>
                    <a:pt x="39276" y="41422"/>
                    <a:pt x="31554" y="49153"/>
                    <a:pt x="22046" y="49153"/>
                  </a:cubicBezTo>
                  <a:cubicBezTo>
                    <a:pt x="12533" y="49153"/>
                    <a:pt x="4808" y="41421"/>
                    <a:pt x="4808" y="31922"/>
                  </a:cubicBezTo>
                  <a:cubicBezTo>
                    <a:pt x="4802" y="22414"/>
                    <a:pt x="12533" y="14678"/>
                    <a:pt x="22046" y="1467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16" name="Frihandsfigur: Form 36">
              <a:extLst>
                <a:ext uri="{FF2B5EF4-FFF2-40B4-BE49-F238E27FC236}">
                  <a16:creationId xmlns:a16="http://schemas.microsoft.com/office/drawing/2014/main" id="{07E90C02-29BB-2276-1863-A3F63ABA0A04}"/>
                </a:ext>
              </a:extLst>
            </p:cNvPr>
            <p:cNvSpPr/>
            <p:nvPr/>
          </p:nvSpPr>
          <p:spPr>
            <a:xfrm>
              <a:off x="19750979" y="4499678"/>
              <a:ext cx="28056" cy="28058"/>
            </a:xfrm>
            <a:custGeom>
              <a:avLst/>
              <a:gdLst>
                <a:gd name="connsiteX0" fmla="*/ 28056 w 28056"/>
                <a:gd name="connsiteY0" fmla="*/ 14030 h 28058"/>
                <a:gd name="connsiteX1" fmla="*/ 14028 w 28056"/>
                <a:gd name="connsiteY1" fmla="*/ 28058 h 28058"/>
                <a:gd name="connsiteX2" fmla="*/ 0 w 28056"/>
                <a:gd name="connsiteY2" fmla="*/ 14030 h 28058"/>
                <a:gd name="connsiteX3" fmla="*/ 14028 w 28056"/>
                <a:gd name="connsiteY3" fmla="*/ 0 h 28058"/>
                <a:gd name="connsiteX4" fmla="*/ 28056 w 28056"/>
                <a:gd name="connsiteY4" fmla="*/ 14030 h 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6" h="28058">
                  <a:moveTo>
                    <a:pt x="28056" y="14030"/>
                  </a:moveTo>
                  <a:cubicBezTo>
                    <a:pt x="28056" y="21776"/>
                    <a:pt x="21776" y="28058"/>
                    <a:pt x="14028" y="28058"/>
                  </a:cubicBezTo>
                  <a:cubicBezTo>
                    <a:pt x="6280" y="28058"/>
                    <a:pt x="0" y="21776"/>
                    <a:pt x="0" y="14030"/>
                  </a:cubicBezTo>
                  <a:cubicBezTo>
                    <a:pt x="0" y="6282"/>
                    <a:pt x="6280" y="0"/>
                    <a:pt x="14028" y="0"/>
                  </a:cubicBezTo>
                  <a:cubicBezTo>
                    <a:pt x="21776" y="0"/>
                    <a:pt x="28056" y="6282"/>
                    <a:pt x="28056" y="14030"/>
                  </a:cubicBezTo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17" name="Frihandsfigur: Form 37">
              <a:extLst>
                <a:ext uri="{FF2B5EF4-FFF2-40B4-BE49-F238E27FC236}">
                  <a16:creationId xmlns:a16="http://schemas.microsoft.com/office/drawing/2014/main" id="{F7F7C33A-9683-781C-2499-EFB3BC152442}"/>
                </a:ext>
              </a:extLst>
            </p:cNvPr>
            <p:cNvSpPr/>
            <p:nvPr/>
          </p:nvSpPr>
          <p:spPr>
            <a:xfrm>
              <a:off x="19760206" y="4367339"/>
              <a:ext cx="9609" cy="15972"/>
            </a:xfrm>
            <a:custGeom>
              <a:avLst/>
              <a:gdLst>
                <a:gd name="connsiteX0" fmla="*/ 4802 w 9609"/>
                <a:gd name="connsiteY0" fmla="*/ 15972 h 15972"/>
                <a:gd name="connsiteX1" fmla="*/ 9610 w 9609"/>
                <a:gd name="connsiteY1" fmla="*/ 11171 h 15972"/>
                <a:gd name="connsiteX2" fmla="*/ 9610 w 9609"/>
                <a:gd name="connsiteY2" fmla="*/ 4808 h 15972"/>
                <a:gd name="connsiteX3" fmla="*/ 4802 w 9609"/>
                <a:gd name="connsiteY3" fmla="*/ 0 h 15972"/>
                <a:gd name="connsiteX4" fmla="*/ 0 w 9609"/>
                <a:gd name="connsiteY4" fmla="*/ 4808 h 15972"/>
                <a:gd name="connsiteX5" fmla="*/ 0 w 9609"/>
                <a:gd name="connsiteY5" fmla="*/ 11171 h 15972"/>
                <a:gd name="connsiteX6" fmla="*/ 4802 w 9609"/>
                <a:gd name="connsiteY6" fmla="*/ 15972 h 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72">
                  <a:moveTo>
                    <a:pt x="4802" y="15972"/>
                  </a:moveTo>
                  <a:cubicBezTo>
                    <a:pt x="7456" y="15972"/>
                    <a:pt x="9610" y="13818"/>
                    <a:pt x="9610" y="11171"/>
                  </a:cubicBezTo>
                  <a:lnTo>
                    <a:pt x="9610" y="4808"/>
                  </a:lnTo>
                  <a:cubicBezTo>
                    <a:pt x="9610" y="2154"/>
                    <a:pt x="7456" y="0"/>
                    <a:pt x="4802" y="0"/>
                  </a:cubicBezTo>
                  <a:cubicBezTo>
                    <a:pt x="2148" y="0"/>
                    <a:pt x="0" y="2154"/>
                    <a:pt x="0" y="4808"/>
                  </a:cubicBezTo>
                  <a:lnTo>
                    <a:pt x="0" y="11171"/>
                  </a:lnTo>
                  <a:cubicBezTo>
                    <a:pt x="-6" y="13825"/>
                    <a:pt x="2148" y="15972"/>
                    <a:pt x="4802" y="1597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18" name="Frihandsfigur: Form 45">
              <a:extLst>
                <a:ext uri="{FF2B5EF4-FFF2-40B4-BE49-F238E27FC236}">
                  <a16:creationId xmlns:a16="http://schemas.microsoft.com/office/drawing/2014/main" id="{1531D197-EBCD-639E-C3BD-1FD85966CB2E}"/>
                </a:ext>
              </a:extLst>
            </p:cNvPr>
            <p:cNvSpPr/>
            <p:nvPr/>
          </p:nvSpPr>
          <p:spPr>
            <a:xfrm>
              <a:off x="19760206" y="4386409"/>
              <a:ext cx="9609" cy="15972"/>
            </a:xfrm>
            <a:custGeom>
              <a:avLst/>
              <a:gdLst>
                <a:gd name="connsiteX0" fmla="*/ 4802 w 9609"/>
                <a:gd name="connsiteY0" fmla="*/ 15973 h 15972"/>
                <a:gd name="connsiteX1" fmla="*/ 9610 w 9609"/>
                <a:gd name="connsiteY1" fmla="*/ 11165 h 15972"/>
                <a:gd name="connsiteX2" fmla="*/ 9610 w 9609"/>
                <a:gd name="connsiteY2" fmla="*/ 4808 h 15972"/>
                <a:gd name="connsiteX3" fmla="*/ 4802 w 9609"/>
                <a:gd name="connsiteY3" fmla="*/ 0 h 15972"/>
                <a:gd name="connsiteX4" fmla="*/ 0 w 9609"/>
                <a:gd name="connsiteY4" fmla="*/ 4808 h 15972"/>
                <a:gd name="connsiteX5" fmla="*/ 0 w 9609"/>
                <a:gd name="connsiteY5" fmla="*/ 11165 h 15972"/>
                <a:gd name="connsiteX6" fmla="*/ 4802 w 9609"/>
                <a:gd name="connsiteY6" fmla="*/ 15973 h 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72">
                  <a:moveTo>
                    <a:pt x="4802" y="15973"/>
                  </a:moveTo>
                  <a:cubicBezTo>
                    <a:pt x="7456" y="15973"/>
                    <a:pt x="9610" y="13819"/>
                    <a:pt x="9610" y="11165"/>
                  </a:cubicBezTo>
                  <a:lnTo>
                    <a:pt x="9610" y="4808"/>
                  </a:lnTo>
                  <a:cubicBezTo>
                    <a:pt x="9610" y="2154"/>
                    <a:pt x="7456" y="0"/>
                    <a:pt x="4802" y="0"/>
                  </a:cubicBezTo>
                  <a:cubicBezTo>
                    <a:pt x="2148" y="0"/>
                    <a:pt x="0" y="2154"/>
                    <a:pt x="0" y="4808"/>
                  </a:cubicBezTo>
                  <a:lnTo>
                    <a:pt x="0" y="11165"/>
                  </a:lnTo>
                  <a:cubicBezTo>
                    <a:pt x="-6" y="13819"/>
                    <a:pt x="2148" y="15973"/>
                    <a:pt x="4802" y="1597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19" name="Frihandsfigur: Form 46">
              <a:extLst>
                <a:ext uri="{FF2B5EF4-FFF2-40B4-BE49-F238E27FC236}">
                  <a16:creationId xmlns:a16="http://schemas.microsoft.com/office/drawing/2014/main" id="{FB5DF406-9D38-A000-05C1-A2886E30FEB6}"/>
                </a:ext>
              </a:extLst>
            </p:cNvPr>
            <p:cNvSpPr/>
            <p:nvPr/>
          </p:nvSpPr>
          <p:spPr>
            <a:xfrm>
              <a:off x="19760206" y="4462697"/>
              <a:ext cx="9609" cy="15966"/>
            </a:xfrm>
            <a:custGeom>
              <a:avLst/>
              <a:gdLst>
                <a:gd name="connsiteX0" fmla="*/ 4802 w 9609"/>
                <a:gd name="connsiteY0" fmla="*/ 15966 h 15966"/>
                <a:gd name="connsiteX1" fmla="*/ 9610 w 9609"/>
                <a:gd name="connsiteY1" fmla="*/ 11171 h 15966"/>
                <a:gd name="connsiteX2" fmla="*/ 9610 w 9609"/>
                <a:gd name="connsiteY2" fmla="*/ 4802 h 15966"/>
                <a:gd name="connsiteX3" fmla="*/ 4802 w 9609"/>
                <a:gd name="connsiteY3" fmla="*/ 0 h 15966"/>
                <a:gd name="connsiteX4" fmla="*/ 0 w 9609"/>
                <a:gd name="connsiteY4" fmla="*/ 4802 h 15966"/>
                <a:gd name="connsiteX5" fmla="*/ 0 w 9609"/>
                <a:gd name="connsiteY5" fmla="*/ 11171 h 15966"/>
                <a:gd name="connsiteX6" fmla="*/ 4802 w 9609"/>
                <a:gd name="connsiteY6" fmla="*/ 15966 h 1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66">
                  <a:moveTo>
                    <a:pt x="4802" y="15966"/>
                  </a:moveTo>
                  <a:cubicBezTo>
                    <a:pt x="7456" y="15966"/>
                    <a:pt x="9610" y="13819"/>
                    <a:pt x="9610" y="11171"/>
                  </a:cubicBezTo>
                  <a:lnTo>
                    <a:pt x="9610" y="4802"/>
                  </a:lnTo>
                  <a:cubicBezTo>
                    <a:pt x="9610" y="2148"/>
                    <a:pt x="7456" y="0"/>
                    <a:pt x="4802" y="0"/>
                  </a:cubicBezTo>
                  <a:cubicBezTo>
                    <a:pt x="2148" y="0"/>
                    <a:pt x="0" y="2148"/>
                    <a:pt x="0" y="4802"/>
                  </a:cubicBezTo>
                  <a:lnTo>
                    <a:pt x="0" y="11171"/>
                  </a:lnTo>
                  <a:cubicBezTo>
                    <a:pt x="-6" y="13818"/>
                    <a:pt x="2148" y="15966"/>
                    <a:pt x="4802" y="1596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20" name="Frihandsfigur: Form 47">
              <a:extLst>
                <a:ext uri="{FF2B5EF4-FFF2-40B4-BE49-F238E27FC236}">
                  <a16:creationId xmlns:a16="http://schemas.microsoft.com/office/drawing/2014/main" id="{4BB358DF-4417-A1F8-BA04-0A31FB26696F}"/>
                </a:ext>
              </a:extLst>
            </p:cNvPr>
            <p:cNvSpPr/>
            <p:nvPr/>
          </p:nvSpPr>
          <p:spPr>
            <a:xfrm>
              <a:off x="19760206" y="4424553"/>
              <a:ext cx="9609" cy="15975"/>
            </a:xfrm>
            <a:custGeom>
              <a:avLst/>
              <a:gdLst>
                <a:gd name="connsiteX0" fmla="*/ 4802 w 9609"/>
                <a:gd name="connsiteY0" fmla="*/ 15975 h 15975"/>
                <a:gd name="connsiteX1" fmla="*/ 9610 w 9609"/>
                <a:gd name="connsiteY1" fmla="*/ 11167 h 15975"/>
                <a:gd name="connsiteX2" fmla="*/ 9610 w 9609"/>
                <a:gd name="connsiteY2" fmla="*/ 4808 h 15975"/>
                <a:gd name="connsiteX3" fmla="*/ 4802 w 9609"/>
                <a:gd name="connsiteY3" fmla="*/ 0 h 15975"/>
                <a:gd name="connsiteX4" fmla="*/ 0 w 9609"/>
                <a:gd name="connsiteY4" fmla="*/ 4808 h 15975"/>
                <a:gd name="connsiteX5" fmla="*/ 0 w 9609"/>
                <a:gd name="connsiteY5" fmla="*/ 11165 h 15975"/>
                <a:gd name="connsiteX6" fmla="*/ 4802 w 9609"/>
                <a:gd name="connsiteY6" fmla="*/ 15975 h 1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75">
                  <a:moveTo>
                    <a:pt x="4802" y="15975"/>
                  </a:moveTo>
                  <a:cubicBezTo>
                    <a:pt x="7456" y="15975"/>
                    <a:pt x="9610" y="13821"/>
                    <a:pt x="9610" y="11167"/>
                  </a:cubicBezTo>
                  <a:lnTo>
                    <a:pt x="9610" y="4808"/>
                  </a:lnTo>
                  <a:cubicBezTo>
                    <a:pt x="9610" y="2154"/>
                    <a:pt x="7456" y="0"/>
                    <a:pt x="4802" y="0"/>
                  </a:cubicBezTo>
                  <a:cubicBezTo>
                    <a:pt x="2148" y="0"/>
                    <a:pt x="0" y="2154"/>
                    <a:pt x="0" y="4808"/>
                  </a:cubicBezTo>
                  <a:lnTo>
                    <a:pt x="0" y="11165"/>
                  </a:lnTo>
                  <a:cubicBezTo>
                    <a:pt x="-6" y="13821"/>
                    <a:pt x="2148" y="15975"/>
                    <a:pt x="4802" y="1597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21" name="Frihandsfigur: Form 48">
              <a:extLst>
                <a:ext uri="{FF2B5EF4-FFF2-40B4-BE49-F238E27FC236}">
                  <a16:creationId xmlns:a16="http://schemas.microsoft.com/office/drawing/2014/main" id="{731FBEE5-EE21-0536-421C-6C263D065C1E}"/>
                </a:ext>
              </a:extLst>
            </p:cNvPr>
            <p:cNvSpPr/>
            <p:nvPr/>
          </p:nvSpPr>
          <p:spPr>
            <a:xfrm>
              <a:off x="19760206" y="4443620"/>
              <a:ext cx="9609" cy="15978"/>
            </a:xfrm>
            <a:custGeom>
              <a:avLst/>
              <a:gdLst>
                <a:gd name="connsiteX0" fmla="*/ 4802 w 9609"/>
                <a:gd name="connsiteY0" fmla="*/ 15979 h 15978"/>
                <a:gd name="connsiteX1" fmla="*/ 9610 w 9609"/>
                <a:gd name="connsiteY1" fmla="*/ 11171 h 15978"/>
                <a:gd name="connsiteX2" fmla="*/ 9610 w 9609"/>
                <a:gd name="connsiteY2" fmla="*/ 4808 h 15978"/>
                <a:gd name="connsiteX3" fmla="*/ 4802 w 9609"/>
                <a:gd name="connsiteY3" fmla="*/ 0 h 15978"/>
                <a:gd name="connsiteX4" fmla="*/ 0 w 9609"/>
                <a:gd name="connsiteY4" fmla="*/ 4808 h 15978"/>
                <a:gd name="connsiteX5" fmla="*/ 0 w 9609"/>
                <a:gd name="connsiteY5" fmla="*/ 11171 h 15978"/>
                <a:gd name="connsiteX6" fmla="*/ 4802 w 9609"/>
                <a:gd name="connsiteY6" fmla="*/ 15979 h 1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78">
                  <a:moveTo>
                    <a:pt x="4802" y="15979"/>
                  </a:moveTo>
                  <a:cubicBezTo>
                    <a:pt x="7456" y="15979"/>
                    <a:pt x="9610" y="13818"/>
                    <a:pt x="9610" y="11171"/>
                  </a:cubicBezTo>
                  <a:lnTo>
                    <a:pt x="9610" y="4808"/>
                  </a:lnTo>
                  <a:cubicBezTo>
                    <a:pt x="9610" y="2154"/>
                    <a:pt x="7456" y="0"/>
                    <a:pt x="4802" y="0"/>
                  </a:cubicBezTo>
                  <a:cubicBezTo>
                    <a:pt x="2148" y="0"/>
                    <a:pt x="0" y="2154"/>
                    <a:pt x="0" y="4808"/>
                  </a:cubicBezTo>
                  <a:lnTo>
                    <a:pt x="0" y="11171"/>
                  </a:lnTo>
                  <a:cubicBezTo>
                    <a:pt x="-6" y="13818"/>
                    <a:pt x="2148" y="15979"/>
                    <a:pt x="4802" y="1597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22" name="Frihandsfigur: Form 49">
              <a:extLst>
                <a:ext uri="{FF2B5EF4-FFF2-40B4-BE49-F238E27FC236}">
                  <a16:creationId xmlns:a16="http://schemas.microsoft.com/office/drawing/2014/main" id="{F17EB801-0C89-45F1-919B-958C184FBBBC}"/>
                </a:ext>
              </a:extLst>
            </p:cNvPr>
            <p:cNvSpPr/>
            <p:nvPr/>
          </p:nvSpPr>
          <p:spPr>
            <a:xfrm>
              <a:off x="19760206" y="4405480"/>
              <a:ext cx="9609" cy="15972"/>
            </a:xfrm>
            <a:custGeom>
              <a:avLst/>
              <a:gdLst>
                <a:gd name="connsiteX0" fmla="*/ 4802 w 9609"/>
                <a:gd name="connsiteY0" fmla="*/ 15973 h 15972"/>
                <a:gd name="connsiteX1" fmla="*/ 9610 w 9609"/>
                <a:gd name="connsiteY1" fmla="*/ 11165 h 15972"/>
                <a:gd name="connsiteX2" fmla="*/ 9610 w 9609"/>
                <a:gd name="connsiteY2" fmla="*/ 4808 h 15972"/>
                <a:gd name="connsiteX3" fmla="*/ 4802 w 9609"/>
                <a:gd name="connsiteY3" fmla="*/ 0 h 15972"/>
                <a:gd name="connsiteX4" fmla="*/ 0 w 9609"/>
                <a:gd name="connsiteY4" fmla="*/ 4808 h 15972"/>
                <a:gd name="connsiteX5" fmla="*/ 0 w 9609"/>
                <a:gd name="connsiteY5" fmla="*/ 11165 h 15972"/>
                <a:gd name="connsiteX6" fmla="*/ 4802 w 9609"/>
                <a:gd name="connsiteY6" fmla="*/ 15973 h 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72">
                  <a:moveTo>
                    <a:pt x="4802" y="15973"/>
                  </a:moveTo>
                  <a:cubicBezTo>
                    <a:pt x="7456" y="15973"/>
                    <a:pt x="9610" y="13819"/>
                    <a:pt x="9610" y="11165"/>
                  </a:cubicBezTo>
                  <a:lnTo>
                    <a:pt x="9610" y="4808"/>
                  </a:lnTo>
                  <a:cubicBezTo>
                    <a:pt x="9610" y="2160"/>
                    <a:pt x="7456" y="0"/>
                    <a:pt x="4802" y="0"/>
                  </a:cubicBezTo>
                  <a:cubicBezTo>
                    <a:pt x="2148" y="0"/>
                    <a:pt x="0" y="2160"/>
                    <a:pt x="0" y="4808"/>
                  </a:cubicBezTo>
                  <a:lnTo>
                    <a:pt x="0" y="11165"/>
                  </a:lnTo>
                  <a:cubicBezTo>
                    <a:pt x="-6" y="13819"/>
                    <a:pt x="2148" y="15973"/>
                    <a:pt x="4802" y="1597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23" name="Frihandsfigur: Form 50">
              <a:extLst>
                <a:ext uri="{FF2B5EF4-FFF2-40B4-BE49-F238E27FC236}">
                  <a16:creationId xmlns:a16="http://schemas.microsoft.com/office/drawing/2014/main" id="{C29050CE-63AA-E4BB-41F2-C9B8432D9A6A}"/>
                </a:ext>
              </a:extLst>
            </p:cNvPr>
            <p:cNvSpPr/>
            <p:nvPr/>
          </p:nvSpPr>
          <p:spPr>
            <a:xfrm>
              <a:off x="19760206" y="4351421"/>
              <a:ext cx="12816" cy="12825"/>
            </a:xfrm>
            <a:custGeom>
              <a:avLst/>
              <a:gdLst>
                <a:gd name="connsiteX0" fmla="*/ 4802 w 12816"/>
                <a:gd name="connsiteY0" fmla="*/ 12825 h 12825"/>
                <a:gd name="connsiteX1" fmla="*/ 9343 w 12816"/>
                <a:gd name="connsiteY1" fmla="*/ 9343 h 12825"/>
                <a:gd name="connsiteX2" fmla="*/ 12817 w 12816"/>
                <a:gd name="connsiteY2" fmla="*/ 4808 h 12825"/>
                <a:gd name="connsiteX3" fmla="*/ 8009 w 12816"/>
                <a:gd name="connsiteY3" fmla="*/ 0 h 12825"/>
                <a:gd name="connsiteX4" fmla="*/ 4802 w 12816"/>
                <a:gd name="connsiteY4" fmla="*/ 0 h 12825"/>
                <a:gd name="connsiteX5" fmla="*/ 0 w 12816"/>
                <a:gd name="connsiteY5" fmla="*/ 4808 h 12825"/>
                <a:gd name="connsiteX6" fmla="*/ 0 w 12816"/>
                <a:gd name="connsiteY6" fmla="*/ 8015 h 12825"/>
                <a:gd name="connsiteX7" fmla="*/ 4802 w 12816"/>
                <a:gd name="connsiteY7" fmla="*/ 12825 h 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16" h="12825">
                  <a:moveTo>
                    <a:pt x="4802" y="12825"/>
                  </a:moveTo>
                  <a:cubicBezTo>
                    <a:pt x="6988" y="12825"/>
                    <a:pt x="8752" y="11336"/>
                    <a:pt x="9343" y="9343"/>
                  </a:cubicBezTo>
                  <a:cubicBezTo>
                    <a:pt x="11334" y="8758"/>
                    <a:pt x="12817" y="6988"/>
                    <a:pt x="12817" y="4808"/>
                  </a:cubicBezTo>
                  <a:cubicBezTo>
                    <a:pt x="12817" y="2148"/>
                    <a:pt x="10656" y="0"/>
                    <a:pt x="8009" y="0"/>
                  </a:cubicBezTo>
                  <a:lnTo>
                    <a:pt x="4802" y="0"/>
                  </a:lnTo>
                  <a:cubicBezTo>
                    <a:pt x="2148" y="0"/>
                    <a:pt x="0" y="2154"/>
                    <a:pt x="0" y="4808"/>
                  </a:cubicBezTo>
                  <a:lnTo>
                    <a:pt x="0" y="8015"/>
                  </a:lnTo>
                  <a:cubicBezTo>
                    <a:pt x="-6" y="10665"/>
                    <a:pt x="2148" y="12825"/>
                    <a:pt x="4802" y="128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24" name="Frihandsfigur: Form 59">
              <a:extLst>
                <a:ext uri="{FF2B5EF4-FFF2-40B4-BE49-F238E27FC236}">
                  <a16:creationId xmlns:a16="http://schemas.microsoft.com/office/drawing/2014/main" id="{0186392E-CE04-B581-D4EE-84811F46FA56}"/>
                </a:ext>
              </a:extLst>
            </p:cNvPr>
            <p:cNvSpPr/>
            <p:nvPr/>
          </p:nvSpPr>
          <p:spPr>
            <a:xfrm>
              <a:off x="19878998" y="4351415"/>
              <a:ext cx="16408" cy="9616"/>
            </a:xfrm>
            <a:custGeom>
              <a:avLst/>
              <a:gdLst>
                <a:gd name="connsiteX0" fmla="*/ 4808 w 16408"/>
                <a:gd name="connsiteY0" fmla="*/ 9616 h 9616"/>
                <a:gd name="connsiteX1" fmla="*/ 11607 w 16408"/>
                <a:gd name="connsiteY1" fmla="*/ 9616 h 9616"/>
                <a:gd name="connsiteX2" fmla="*/ 16409 w 16408"/>
                <a:gd name="connsiteY2" fmla="*/ 4808 h 9616"/>
                <a:gd name="connsiteX3" fmla="*/ 11607 w 16408"/>
                <a:gd name="connsiteY3" fmla="*/ 0 h 9616"/>
                <a:gd name="connsiteX4" fmla="*/ 4808 w 16408"/>
                <a:gd name="connsiteY4" fmla="*/ 0 h 9616"/>
                <a:gd name="connsiteX5" fmla="*/ 0 w 16408"/>
                <a:gd name="connsiteY5" fmla="*/ 4808 h 9616"/>
                <a:gd name="connsiteX6" fmla="*/ 4808 w 16408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8" h="9616">
                  <a:moveTo>
                    <a:pt x="4808" y="9616"/>
                  </a:moveTo>
                  <a:lnTo>
                    <a:pt x="11607" y="9616"/>
                  </a:lnTo>
                  <a:cubicBezTo>
                    <a:pt x="14261" y="9616"/>
                    <a:pt x="16409" y="7462"/>
                    <a:pt x="16409" y="4808"/>
                  </a:cubicBezTo>
                  <a:cubicBezTo>
                    <a:pt x="16409" y="2148"/>
                    <a:pt x="14261" y="0"/>
                    <a:pt x="11607" y="0"/>
                  </a:cubicBezTo>
                  <a:lnTo>
                    <a:pt x="4808" y="0"/>
                  </a:lnTo>
                  <a:cubicBezTo>
                    <a:pt x="2154" y="0"/>
                    <a:pt x="0" y="2154"/>
                    <a:pt x="0" y="4808"/>
                  </a:cubicBezTo>
                  <a:cubicBezTo>
                    <a:pt x="-8" y="7468"/>
                    <a:pt x="2146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25" name="Frihandsfigur: Form 60">
              <a:extLst>
                <a:ext uri="{FF2B5EF4-FFF2-40B4-BE49-F238E27FC236}">
                  <a16:creationId xmlns:a16="http://schemas.microsoft.com/office/drawing/2014/main" id="{FF6C06C1-FECE-64F4-EB7F-8A2123B7EC3D}"/>
                </a:ext>
              </a:extLst>
            </p:cNvPr>
            <p:cNvSpPr/>
            <p:nvPr/>
          </p:nvSpPr>
          <p:spPr>
            <a:xfrm>
              <a:off x="19899398" y="4351415"/>
              <a:ext cx="16415" cy="9616"/>
            </a:xfrm>
            <a:custGeom>
              <a:avLst/>
              <a:gdLst>
                <a:gd name="connsiteX0" fmla="*/ 4802 w 16415"/>
                <a:gd name="connsiteY0" fmla="*/ 9616 h 9616"/>
                <a:gd name="connsiteX1" fmla="*/ 11607 w 16415"/>
                <a:gd name="connsiteY1" fmla="*/ 9616 h 9616"/>
                <a:gd name="connsiteX2" fmla="*/ 16415 w 16415"/>
                <a:gd name="connsiteY2" fmla="*/ 4808 h 9616"/>
                <a:gd name="connsiteX3" fmla="*/ 11607 w 16415"/>
                <a:gd name="connsiteY3" fmla="*/ 0 h 9616"/>
                <a:gd name="connsiteX4" fmla="*/ 4802 w 16415"/>
                <a:gd name="connsiteY4" fmla="*/ 0 h 9616"/>
                <a:gd name="connsiteX5" fmla="*/ 0 w 16415"/>
                <a:gd name="connsiteY5" fmla="*/ 4808 h 9616"/>
                <a:gd name="connsiteX6" fmla="*/ 4802 w 16415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" h="9616">
                  <a:moveTo>
                    <a:pt x="4802" y="9616"/>
                  </a:moveTo>
                  <a:lnTo>
                    <a:pt x="11607" y="9616"/>
                  </a:lnTo>
                  <a:cubicBezTo>
                    <a:pt x="14255" y="9616"/>
                    <a:pt x="16415" y="7462"/>
                    <a:pt x="16415" y="4808"/>
                  </a:cubicBezTo>
                  <a:cubicBezTo>
                    <a:pt x="16415" y="2148"/>
                    <a:pt x="14255" y="0"/>
                    <a:pt x="11607" y="0"/>
                  </a:cubicBezTo>
                  <a:lnTo>
                    <a:pt x="4802" y="0"/>
                  </a:lnTo>
                  <a:cubicBezTo>
                    <a:pt x="2148" y="0"/>
                    <a:pt x="0" y="2154"/>
                    <a:pt x="0" y="4808"/>
                  </a:cubicBezTo>
                  <a:cubicBezTo>
                    <a:pt x="0" y="7468"/>
                    <a:pt x="2148" y="9616"/>
                    <a:pt x="4802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26" name="Frihandsfigur: Form 61">
              <a:extLst>
                <a:ext uri="{FF2B5EF4-FFF2-40B4-BE49-F238E27FC236}">
                  <a16:creationId xmlns:a16="http://schemas.microsoft.com/office/drawing/2014/main" id="{B03D5F95-3091-2FD3-0B23-01D58327F6F6}"/>
                </a:ext>
              </a:extLst>
            </p:cNvPr>
            <p:cNvSpPr/>
            <p:nvPr/>
          </p:nvSpPr>
          <p:spPr>
            <a:xfrm>
              <a:off x="19858599" y="4351415"/>
              <a:ext cx="16415" cy="9616"/>
            </a:xfrm>
            <a:custGeom>
              <a:avLst/>
              <a:gdLst>
                <a:gd name="connsiteX0" fmla="*/ 4808 w 16415"/>
                <a:gd name="connsiteY0" fmla="*/ 9616 h 9616"/>
                <a:gd name="connsiteX1" fmla="*/ 11607 w 16415"/>
                <a:gd name="connsiteY1" fmla="*/ 9616 h 9616"/>
                <a:gd name="connsiteX2" fmla="*/ 16415 w 16415"/>
                <a:gd name="connsiteY2" fmla="*/ 4808 h 9616"/>
                <a:gd name="connsiteX3" fmla="*/ 11607 w 16415"/>
                <a:gd name="connsiteY3" fmla="*/ 0 h 9616"/>
                <a:gd name="connsiteX4" fmla="*/ 4808 w 16415"/>
                <a:gd name="connsiteY4" fmla="*/ 0 h 9616"/>
                <a:gd name="connsiteX5" fmla="*/ 0 w 16415"/>
                <a:gd name="connsiteY5" fmla="*/ 4808 h 9616"/>
                <a:gd name="connsiteX6" fmla="*/ 4808 w 16415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" h="9616">
                  <a:moveTo>
                    <a:pt x="4808" y="9616"/>
                  </a:moveTo>
                  <a:lnTo>
                    <a:pt x="11607" y="9616"/>
                  </a:lnTo>
                  <a:cubicBezTo>
                    <a:pt x="14267" y="9616"/>
                    <a:pt x="16415" y="7462"/>
                    <a:pt x="16415" y="4808"/>
                  </a:cubicBezTo>
                  <a:cubicBezTo>
                    <a:pt x="16415" y="2148"/>
                    <a:pt x="14268" y="0"/>
                    <a:pt x="11607" y="0"/>
                  </a:cubicBezTo>
                  <a:lnTo>
                    <a:pt x="4808" y="0"/>
                  </a:lnTo>
                  <a:cubicBezTo>
                    <a:pt x="2154" y="0"/>
                    <a:pt x="0" y="2154"/>
                    <a:pt x="0" y="4808"/>
                  </a:cubicBezTo>
                  <a:cubicBezTo>
                    <a:pt x="0" y="7468"/>
                    <a:pt x="2152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27" name="Frihandsfigur: Form 62">
              <a:extLst>
                <a:ext uri="{FF2B5EF4-FFF2-40B4-BE49-F238E27FC236}">
                  <a16:creationId xmlns:a16="http://schemas.microsoft.com/office/drawing/2014/main" id="{F60BB533-0A71-75B5-7C75-3F756DF3FAA5}"/>
                </a:ext>
              </a:extLst>
            </p:cNvPr>
            <p:cNvSpPr/>
            <p:nvPr/>
          </p:nvSpPr>
          <p:spPr>
            <a:xfrm>
              <a:off x="19838200" y="4351415"/>
              <a:ext cx="16408" cy="9616"/>
            </a:xfrm>
            <a:custGeom>
              <a:avLst/>
              <a:gdLst>
                <a:gd name="connsiteX0" fmla="*/ 4808 w 16408"/>
                <a:gd name="connsiteY0" fmla="*/ 9616 h 9616"/>
                <a:gd name="connsiteX1" fmla="*/ 11601 w 16408"/>
                <a:gd name="connsiteY1" fmla="*/ 9616 h 9616"/>
                <a:gd name="connsiteX2" fmla="*/ 16409 w 16408"/>
                <a:gd name="connsiteY2" fmla="*/ 4808 h 9616"/>
                <a:gd name="connsiteX3" fmla="*/ 11601 w 16408"/>
                <a:gd name="connsiteY3" fmla="*/ 0 h 9616"/>
                <a:gd name="connsiteX4" fmla="*/ 4808 w 16408"/>
                <a:gd name="connsiteY4" fmla="*/ 0 h 9616"/>
                <a:gd name="connsiteX5" fmla="*/ 0 w 16408"/>
                <a:gd name="connsiteY5" fmla="*/ 4808 h 9616"/>
                <a:gd name="connsiteX6" fmla="*/ 4808 w 16408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8" h="9616">
                  <a:moveTo>
                    <a:pt x="4808" y="9616"/>
                  </a:moveTo>
                  <a:lnTo>
                    <a:pt x="11601" y="9616"/>
                  </a:lnTo>
                  <a:cubicBezTo>
                    <a:pt x="14255" y="9616"/>
                    <a:pt x="16409" y="7462"/>
                    <a:pt x="16409" y="4808"/>
                  </a:cubicBezTo>
                  <a:cubicBezTo>
                    <a:pt x="16409" y="2148"/>
                    <a:pt x="14255" y="0"/>
                    <a:pt x="11601" y="0"/>
                  </a:cubicBezTo>
                  <a:lnTo>
                    <a:pt x="4808" y="0"/>
                  </a:lnTo>
                  <a:cubicBezTo>
                    <a:pt x="2154" y="0"/>
                    <a:pt x="0" y="2154"/>
                    <a:pt x="0" y="4808"/>
                  </a:cubicBezTo>
                  <a:cubicBezTo>
                    <a:pt x="0" y="7468"/>
                    <a:pt x="2154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28" name="Frihandsfigur: Form 63">
              <a:extLst>
                <a:ext uri="{FF2B5EF4-FFF2-40B4-BE49-F238E27FC236}">
                  <a16:creationId xmlns:a16="http://schemas.microsoft.com/office/drawing/2014/main" id="{04DF7A56-BD94-7421-C8F9-810628C5E7D6}"/>
                </a:ext>
              </a:extLst>
            </p:cNvPr>
            <p:cNvSpPr/>
            <p:nvPr/>
          </p:nvSpPr>
          <p:spPr>
            <a:xfrm>
              <a:off x="19777004" y="4351415"/>
              <a:ext cx="16415" cy="9616"/>
            </a:xfrm>
            <a:custGeom>
              <a:avLst/>
              <a:gdLst>
                <a:gd name="connsiteX0" fmla="*/ 4808 w 16415"/>
                <a:gd name="connsiteY0" fmla="*/ 9616 h 9616"/>
                <a:gd name="connsiteX1" fmla="*/ 11607 w 16415"/>
                <a:gd name="connsiteY1" fmla="*/ 9616 h 9616"/>
                <a:gd name="connsiteX2" fmla="*/ 16415 w 16415"/>
                <a:gd name="connsiteY2" fmla="*/ 4808 h 9616"/>
                <a:gd name="connsiteX3" fmla="*/ 11607 w 16415"/>
                <a:gd name="connsiteY3" fmla="*/ 0 h 9616"/>
                <a:gd name="connsiteX4" fmla="*/ 4808 w 16415"/>
                <a:gd name="connsiteY4" fmla="*/ 0 h 9616"/>
                <a:gd name="connsiteX5" fmla="*/ 0 w 16415"/>
                <a:gd name="connsiteY5" fmla="*/ 4808 h 9616"/>
                <a:gd name="connsiteX6" fmla="*/ 4808 w 16415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" h="9616">
                  <a:moveTo>
                    <a:pt x="4808" y="9616"/>
                  </a:moveTo>
                  <a:lnTo>
                    <a:pt x="11607" y="9616"/>
                  </a:lnTo>
                  <a:cubicBezTo>
                    <a:pt x="14261" y="9616"/>
                    <a:pt x="16415" y="7462"/>
                    <a:pt x="16415" y="4808"/>
                  </a:cubicBezTo>
                  <a:cubicBezTo>
                    <a:pt x="16415" y="2148"/>
                    <a:pt x="14261" y="0"/>
                    <a:pt x="11607" y="0"/>
                  </a:cubicBezTo>
                  <a:lnTo>
                    <a:pt x="4808" y="0"/>
                  </a:lnTo>
                  <a:cubicBezTo>
                    <a:pt x="2154" y="0"/>
                    <a:pt x="0" y="2154"/>
                    <a:pt x="0" y="4808"/>
                  </a:cubicBezTo>
                  <a:cubicBezTo>
                    <a:pt x="-6" y="7468"/>
                    <a:pt x="2154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29" name="Frihandsfigur: Form 64">
              <a:extLst>
                <a:ext uri="{FF2B5EF4-FFF2-40B4-BE49-F238E27FC236}">
                  <a16:creationId xmlns:a16="http://schemas.microsoft.com/office/drawing/2014/main" id="{53A02EF7-C24A-4423-1A64-F50A257307EF}"/>
                </a:ext>
              </a:extLst>
            </p:cNvPr>
            <p:cNvSpPr/>
            <p:nvPr/>
          </p:nvSpPr>
          <p:spPr>
            <a:xfrm>
              <a:off x="19797408" y="4351415"/>
              <a:ext cx="16402" cy="9616"/>
            </a:xfrm>
            <a:custGeom>
              <a:avLst/>
              <a:gdLst>
                <a:gd name="connsiteX0" fmla="*/ 4808 w 16402"/>
                <a:gd name="connsiteY0" fmla="*/ 9616 h 9616"/>
                <a:gd name="connsiteX1" fmla="*/ 11601 w 16402"/>
                <a:gd name="connsiteY1" fmla="*/ 9616 h 9616"/>
                <a:gd name="connsiteX2" fmla="*/ 16402 w 16402"/>
                <a:gd name="connsiteY2" fmla="*/ 4808 h 9616"/>
                <a:gd name="connsiteX3" fmla="*/ 11601 w 16402"/>
                <a:gd name="connsiteY3" fmla="*/ 0 h 9616"/>
                <a:gd name="connsiteX4" fmla="*/ 4808 w 16402"/>
                <a:gd name="connsiteY4" fmla="*/ 0 h 9616"/>
                <a:gd name="connsiteX5" fmla="*/ 0 w 16402"/>
                <a:gd name="connsiteY5" fmla="*/ 4808 h 9616"/>
                <a:gd name="connsiteX6" fmla="*/ 4808 w 16402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2" h="9616">
                  <a:moveTo>
                    <a:pt x="4808" y="9616"/>
                  </a:moveTo>
                  <a:lnTo>
                    <a:pt x="11601" y="9616"/>
                  </a:lnTo>
                  <a:cubicBezTo>
                    <a:pt x="14248" y="9616"/>
                    <a:pt x="16402" y="7462"/>
                    <a:pt x="16402" y="4808"/>
                  </a:cubicBezTo>
                  <a:cubicBezTo>
                    <a:pt x="16402" y="2148"/>
                    <a:pt x="14248" y="0"/>
                    <a:pt x="11601" y="0"/>
                  </a:cubicBezTo>
                  <a:lnTo>
                    <a:pt x="4808" y="0"/>
                  </a:lnTo>
                  <a:cubicBezTo>
                    <a:pt x="2148" y="0"/>
                    <a:pt x="0" y="2154"/>
                    <a:pt x="0" y="4808"/>
                  </a:cubicBezTo>
                  <a:cubicBezTo>
                    <a:pt x="0" y="7468"/>
                    <a:pt x="2146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30" name="Frihandsfigur: Form 65">
              <a:extLst>
                <a:ext uri="{FF2B5EF4-FFF2-40B4-BE49-F238E27FC236}">
                  <a16:creationId xmlns:a16="http://schemas.microsoft.com/office/drawing/2014/main" id="{D537BB01-6706-4E6A-F726-209A2902D398}"/>
                </a:ext>
              </a:extLst>
            </p:cNvPr>
            <p:cNvSpPr/>
            <p:nvPr/>
          </p:nvSpPr>
          <p:spPr>
            <a:xfrm>
              <a:off x="19817801" y="4351415"/>
              <a:ext cx="16415" cy="9616"/>
            </a:xfrm>
            <a:custGeom>
              <a:avLst/>
              <a:gdLst>
                <a:gd name="connsiteX0" fmla="*/ 4808 w 16415"/>
                <a:gd name="connsiteY0" fmla="*/ 9616 h 9616"/>
                <a:gd name="connsiteX1" fmla="*/ 11607 w 16415"/>
                <a:gd name="connsiteY1" fmla="*/ 9616 h 9616"/>
                <a:gd name="connsiteX2" fmla="*/ 16415 w 16415"/>
                <a:gd name="connsiteY2" fmla="*/ 4808 h 9616"/>
                <a:gd name="connsiteX3" fmla="*/ 11607 w 16415"/>
                <a:gd name="connsiteY3" fmla="*/ 0 h 9616"/>
                <a:gd name="connsiteX4" fmla="*/ 4808 w 16415"/>
                <a:gd name="connsiteY4" fmla="*/ 0 h 9616"/>
                <a:gd name="connsiteX5" fmla="*/ 0 w 16415"/>
                <a:gd name="connsiteY5" fmla="*/ 4808 h 9616"/>
                <a:gd name="connsiteX6" fmla="*/ 4808 w 16415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" h="9616">
                  <a:moveTo>
                    <a:pt x="4808" y="9616"/>
                  </a:moveTo>
                  <a:lnTo>
                    <a:pt x="11607" y="9616"/>
                  </a:lnTo>
                  <a:cubicBezTo>
                    <a:pt x="14261" y="9616"/>
                    <a:pt x="16415" y="7462"/>
                    <a:pt x="16415" y="4808"/>
                  </a:cubicBezTo>
                  <a:cubicBezTo>
                    <a:pt x="16415" y="2148"/>
                    <a:pt x="14261" y="0"/>
                    <a:pt x="11607" y="0"/>
                  </a:cubicBezTo>
                  <a:lnTo>
                    <a:pt x="4808" y="0"/>
                  </a:lnTo>
                  <a:cubicBezTo>
                    <a:pt x="2154" y="0"/>
                    <a:pt x="0" y="2154"/>
                    <a:pt x="0" y="4808"/>
                  </a:cubicBezTo>
                  <a:cubicBezTo>
                    <a:pt x="0" y="7468"/>
                    <a:pt x="2154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31" name="Frihandsfigur: Form 66">
              <a:extLst>
                <a:ext uri="{FF2B5EF4-FFF2-40B4-BE49-F238E27FC236}">
                  <a16:creationId xmlns:a16="http://schemas.microsoft.com/office/drawing/2014/main" id="{2087B5EF-18A1-6DC0-2EDE-E0C391CA05F0}"/>
                </a:ext>
              </a:extLst>
            </p:cNvPr>
            <p:cNvSpPr/>
            <p:nvPr/>
          </p:nvSpPr>
          <p:spPr>
            <a:xfrm>
              <a:off x="19919795" y="4345030"/>
              <a:ext cx="12816" cy="16000"/>
            </a:xfrm>
            <a:custGeom>
              <a:avLst/>
              <a:gdLst>
                <a:gd name="connsiteX0" fmla="*/ 8009 w 12816"/>
                <a:gd name="connsiteY0" fmla="*/ 0 h 16000"/>
                <a:gd name="connsiteX1" fmla="*/ 3200 w 12816"/>
                <a:gd name="connsiteY1" fmla="*/ 4808 h 16000"/>
                <a:gd name="connsiteX2" fmla="*/ 3200 w 12816"/>
                <a:gd name="connsiteY2" fmla="*/ 6708 h 16000"/>
                <a:gd name="connsiteX3" fmla="*/ 0 w 12816"/>
                <a:gd name="connsiteY3" fmla="*/ 11192 h 16000"/>
                <a:gd name="connsiteX4" fmla="*/ 4808 w 12816"/>
                <a:gd name="connsiteY4" fmla="*/ 16000 h 16000"/>
                <a:gd name="connsiteX5" fmla="*/ 8009 w 12816"/>
                <a:gd name="connsiteY5" fmla="*/ 16000 h 16000"/>
                <a:gd name="connsiteX6" fmla="*/ 12817 w 12816"/>
                <a:gd name="connsiteY6" fmla="*/ 11192 h 16000"/>
                <a:gd name="connsiteX7" fmla="*/ 12490 w 12816"/>
                <a:gd name="connsiteY7" fmla="*/ 9603 h 16000"/>
                <a:gd name="connsiteX8" fmla="*/ 12817 w 12816"/>
                <a:gd name="connsiteY8" fmla="*/ 8009 h 16000"/>
                <a:gd name="connsiteX9" fmla="*/ 12817 w 12816"/>
                <a:gd name="connsiteY9" fmla="*/ 4808 h 16000"/>
                <a:gd name="connsiteX10" fmla="*/ 8009 w 12816"/>
                <a:gd name="connsiteY10" fmla="*/ 0 h 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6" h="16000">
                  <a:moveTo>
                    <a:pt x="8009" y="0"/>
                  </a:moveTo>
                  <a:cubicBezTo>
                    <a:pt x="5361" y="0"/>
                    <a:pt x="3200" y="2154"/>
                    <a:pt x="3200" y="4808"/>
                  </a:cubicBezTo>
                  <a:lnTo>
                    <a:pt x="3200" y="6708"/>
                  </a:lnTo>
                  <a:cubicBezTo>
                    <a:pt x="1345" y="7377"/>
                    <a:pt x="0" y="9110"/>
                    <a:pt x="0" y="11192"/>
                  </a:cubicBezTo>
                  <a:cubicBezTo>
                    <a:pt x="0" y="13846"/>
                    <a:pt x="2161" y="16000"/>
                    <a:pt x="4808" y="16000"/>
                  </a:cubicBezTo>
                  <a:lnTo>
                    <a:pt x="8009" y="16000"/>
                  </a:lnTo>
                  <a:cubicBezTo>
                    <a:pt x="10656" y="16000"/>
                    <a:pt x="12817" y="13846"/>
                    <a:pt x="12817" y="11192"/>
                  </a:cubicBezTo>
                  <a:cubicBezTo>
                    <a:pt x="12817" y="10633"/>
                    <a:pt x="12673" y="10105"/>
                    <a:pt x="12490" y="9603"/>
                  </a:cubicBezTo>
                  <a:cubicBezTo>
                    <a:pt x="12666" y="9095"/>
                    <a:pt x="12817" y="8576"/>
                    <a:pt x="12817" y="8009"/>
                  </a:cubicBezTo>
                  <a:lnTo>
                    <a:pt x="12817" y="4808"/>
                  </a:lnTo>
                  <a:cubicBezTo>
                    <a:pt x="12825" y="2154"/>
                    <a:pt x="10658" y="0"/>
                    <a:pt x="8009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32" name="Frihandsfigur: Form 67">
              <a:extLst>
                <a:ext uri="{FF2B5EF4-FFF2-40B4-BE49-F238E27FC236}">
                  <a16:creationId xmlns:a16="http://schemas.microsoft.com/office/drawing/2014/main" id="{AEE1BB20-3274-2432-58A7-AFBC55002844}"/>
                </a:ext>
              </a:extLst>
            </p:cNvPr>
            <p:cNvSpPr/>
            <p:nvPr/>
          </p:nvSpPr>
          <p:spPr>
            <a:xfrm>
              <a:off x="19922995" y="4309535"/>
              <a:ext cx="9616" cy="15529"/>
            </a:xfrm>
            <a:custGeom>
              <a:avLst/>
              <a:gdLst>
                <a:gd name="connsiteX0" fmla="*/ 4808 w 9616"/>
                <a:gd name="connsiteY0" fmla="*/ 0 h 15529"/>
                <a:gd name="connsiteX1" fmla="*/ 0 w 9616"/>
                <a:gd name="connsiteY1" fmla="*/ 4808 h 15529"/>
                <a:gd name="connsiteX2" fmla="*/ 0 w 9616"/>
                <a:gd name="connsiteY2" fmla="*/ 10722 h 15529"/>
                <a:gd name="connsiteX3" fmla="*/ 4808 w 9616"/>
                <a:gd name="connsiteY3" fmla="*/ 15530 h 15529"/>
                <a:gd name="connsiteX4" fmla="*/ 9616 w 9616"/>
                <a:gd name="connsiteY4" fmla="*/ 10722 h 15529"/>
                <a:gd name="connsiteX5" fmla="*/ 9616 w 9616"/>
                <a:gd name="connsiteY5" fmla="*/ 4808 h 15529"/>
                <a:gd name="connsiteX6" fmla="*/ 4808 w 9616"/>
                <a:gd name="connsiteY6" fmla="*/ 0 h 1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29">
                  <a:moveTo>
                    <a:pt x="4808" y="0"/>
                  </a:moveTo>
                  <a:cubicBezTo>
                    <a:pt x="2160" y="0"/>
                    <a:pt x="0" y="2154"/>
                    <a:pt x="0" y="4808"/>
                  </a:cubicBezTo>
                  <a:lnTo>
                    <a:pt x="0" y="10722"/>
                  </a:lnTo>
                  <a:cubicBezTo>
                    <a:pt x="0" y="13382"/>
                    <a:pt x="2160" y="15530"/>
                    <a:pt x="4808" y="15530"/>
                  </a:cubicBezTo>
                  <a:cubicBezTo>
                    <a:pt x="7456" y="15530"/>
                    <a:pt x="9616" y="13376"/>
                    <a:pt x="9616" y="10722"/>
                  </a:cubicBezTo>
                  <a:lnTo>
                    <a:pt x="9616" y="4808"/>
                  </a:lnTo>
                  <a:cubicBezTo>
                    <a:pt x="9625" y="2154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33" name="Frihandsfigur: Form 68">
              <a:extLst>
                <a:ext uri="{FF2B5EF4-FFF2-40B4-BE49-F238E27FC236}">
                  <a16:creationId xmlns:a16="http://schemas.microsoft.com/office/drawing/2014/main" id="{DC876705-3756-A9A0-AE7F-C8613CECB666}"/>
                </a:ext>
              </a:extLst>
            </p:cNvPr>
            <p:cNvSpPr/>
            <p:nvPr/>
          </p:nvSpPr>
          <p:spPr>
            <a:xfrm>
              <a:off x="19922995" y="4291782"/>
              <a:ext cx="9616" cy="15529"/>
            </a:xfrm>
            <a:custGeom>
              <a:avLst/>
              <a:gdLst>
                <a:gd name="connsiteX0" fmla="*/ 4808 w 9616"/>
                <a:gd name="connsiteY0" fmla="*/ 0 h 15529"/>
                <a:gd name="connsiteX1" fmla="*/ 0 w 9616"/>
                <a:gd name="connsiteY1" fmla="*/ 4808 h 15529"/>
                <a:gd name="connsiteX2" fmla="*/ 0 w 9616"/>
                <a:gd name="connsiteY2" fmla="*/ 10722 h 15529"/>
                <a:gd name="connsiteX3" fmla="*/ 4808 w 9616"/>
                <a:gd name="connsiteY3" fmla="*/ 15530 h 15529"/>
                <a:gd name="connsiteX4" fmla="*/ 9616 w 9616"/>
                <a:gd name="connsiteY4" fmla="*/ 10722 h 15529"/>
                <a:gd name="connsiteX5" fmla="*/ 9616 w 9616"/>
                <a:gd name="connsiteY5" fmla="*/ 4808 h 15529"/>
                <a:gd name="connsiteX6" fmla="*/ 4808 w 9616"/>
                <a:gd name="connsiteY6" fmla="*/ 0 h 1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29">
                  <a:moveTo>
                    <a:pt x="4808" y="0"/>
                  </a:moveTo>
                  <a:cubicBezTo>
                    <a:pt x="2160" y="0"/>
                    <a:pt x="0" y="2154"/>
                    <a:pt x="0" y="4808"/>
                  </a:cubicBezTo>
                  <a:lnTo>
                    <a:pt x="0" y="10722"/>
                  </a:lnTo>
                  <a:cubicBezTo>
                    <a:pt x="0" y="13376"/>
                    <a:pt x="2160" y="15530"/>
                    <a:pt x="4808" y="15530"/>
                  </a:cubicBezTo>
                  <a:cubicBezTo>
                    <a:pt x="7456" y="15530"/>
                    <a:pt x="9616" y="13376"/>
                    <a:pt x="9616" y="10722"/>
                  </a:cubicBezTo>
                  <a:lnTo>
                    <a:pt x="9616" y="4808"/>
                  </a:lnTo>
                  <a:cubicBezTo>
                    <a:pt x="9625" y="2154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34" name="Frihandsfigur: Form 69">
              <a:extLst>
                <a:ext uri="{FF2B5EF4-FFF2-40B4-BE49-F238E27FC236}">
                  <a16:creationId xmlns:a16="http://schemas.microsoft.com/office/drawing/2014/main" id="{46AE0BE8-97D0-B7B9-B6DF-82CB321F5D75}"/>
                </a:ext>
              </a:extLst>
            </p:cNvPr>
            <p:cNvSpPr/>
            <p:nvPr/>
          </p:nvSpPr>
          <p:spPr>
            <a:xfrm>
              <a:off x="19922995" y="4327288"/>
              <a:ext cx="9616" cy="15529"/>
            </a:xfrm>
            <a:custGeom>
              <a:avLst/>
              <a:gdLst>
                <a:gd name="connsiteX0" fmla="*/ 4808 w 9616"/>
                <a:gd name="connsiteY0" fmla="*/ 0 h 15529"/>
                <a:gd name="connsiteX1" fmla="*/ 0 w 9616"/>
                <a:gd name="connsiteY1" fmla="*/ 4808 h 15529"/>
                <a:gd name="connsiteX2" fmla="*/ 0 w 9616"/>
                <a:gd name="connsiteY2" fmla="*/ 10722 h 15529"/>
                <a:gd name="connsiteX3" fmla="*/ 4808 w 9616"/>
                <a:gd name="connsiteY3" fmla="*/ 15530 h 15529"/>
                <a:gd name="connsiteX4" fmla="*/ 9616 w 9616"/>
                <a:gd name="connsiteY4" fmla="*/ 10722 h 15529"/>
                <a:gd name="connsiteX5" fmla="*/ 9616 w 9616"/>
                <a:gd name="connsiteY5" fmla="*/ 4808 h 15529"/>
                <a:gd name="connsiteX6" fmla="*/ 4808 w 9616"/>
                <a:gd name="connsiteY6" fmla="*/ 0 h 1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29">
                  <a:moveTo>
                    <a:pt x="4808" y="0"/>
                  </a:moveTo>
                  <a:cubicBezTo>
                    <a:pt x="2160" y="0"/>
                    <a:pt x="0" y="2154"/>
                    <a:pt x="0" y="4808"/>
                  </a:cubicBezTo>
                  <a:lnTo>
                    <a:pt x="0" y="10722"/>
                  </a:lnTo>
                  <a:cubicBezTo>
                    <a:pt x="0" y="13376"/>
                    <a:pt x="2160" y="15530"/>
                    <a:pt x="4808" y="15530"/>
                  </a:cubicBezTo>
                  <a:cubicBezTo>
                    <a:pt x="7456" y="15530"/>
                    <a:pt x="9616" y="13376"/>
                    <a:pt x="9616" y="10722"/>
                  </a:cubicBezTo>
                  <a:lnTo>
                    <a:pt x="9616" y="4808"/>
                  </a:lnTo>
                  <a:cubicBezTo>
                    <a:pt x="9625" y="2146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35" name="Frihandsfigur: Form 70">
              <a:extLst>
                <a:ext uri="{FF2B5EF4-FFF2-40B4-BE49-F238E27FC236}">
                  <a16:creationId xmlns:a16="http://schemas.microsoft.com/office/drawing/2014/main" id="{10691D4F-60BC-FE1A-3849-B0CE4970ACBA}"/>
                </a:ext>
              </a:extLst>
            </p:cNvPr>
            <p:cNvSpPr/>
            <p:nvPr/>
          </p:nvSpPr>
          <p:spPr>
            <a:xfrm>
              <a:off x="19922995" y="4274024"/>
              <a:ext cx="9616" cy="15538"/>
            </a:xfrm>
            <a:custGeom>
              <a:avLst/>
              <a:gdLst>
                <a:gd name="connsiteX0" fmla="*/ 4808 w 9616"/>
                <a:gd name="connsiteY0" fmla="*/ 0 h 15538"/>
                <a:gd name="connsiteX1" fmla="*/ 0 w 9616"/>
                <a:gd name="connsiteY1" fmla="*/ 4808 h 15538"/>
                <a:gd name="connsiteX2" fmla="*/ 0 w 9616"/>
                <a:gd name="connsiteY2" fmla="*/ 10730 h 15538"/>
                <a:gd name="connsiteX3" fmla="*/ 4808 w 9616"/>
                <a:gd name="connsiteY3" fmla="*/ 15539 h 15538"/>
                <a:gd name="connsiteX4" fmla="*/ 9616 w 9616"/>
                <a:gd name="connsiteY4" fmla="*/ 10730 h 15538"/>
                <a:gd name="connsiteX5" fmla="*/ 9616 w 9616"/>
                <a:gd name="connsiteY5" fmla="*/ 4808 h 15538"/>
                <a:gd name="connsiteX6" fmla="*/ 4808 w 9616"/>
                <a:gd name="connsiteY6" fmla="*/ 0 h 1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38">
                  <a:moveTo>
                    <a:pt x="4808" y="0"/>
                  </a:moveTo>
                  <a:cubicBezTo>
                    <a:pt x="2160" y="0"/>
                    <a:pt x="0" y="2154"/>
                    <a:pt x="0" y="4808"/>
                  </a:cubicBezTo>
                  <a:lnTo>
                    <a:pt x="0" y="10730"/>
                  </a:lnTo>
                  <a:cubicBezTo>
                    <a:pt x="0" y="13384"/>
                    <a:pt x="2160" y="15539"/>
                    <a:pt x="4808" y="15539"/>
                  </a:cubicBezTo>
                  <a:cubicBezTo>
                    <a:pt x="7456" y="15539"/>
                    <a:pt x="9616" y="13384"/>
                    <a:pt x="9616" y="10730"/>
                  </a:cubicBezTo>
                  <a:lnTo>
                    <a:pt x="9616" y="4808"/>
                  </a:lnTo>
                  <a:cubicBezTo>
                    <a:pt x="9625" y="2154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36" name="Frihandsfigur: Form 71">
              <a:extLst>
                <a:ext uri="{FF2B5EF4-FFF2-40B4-BE49-F238E27FC236}">
                  <a16:creationId xmlns:a16="http://schemas.microsoft.com/office/drawing/2014/main" id="{86DC11D7-2DE6-A896-794D-3D22FF1CDD61}"/>
                </a:ext>
              </a:extLst>
            </p:cNvPr>
            <p:cNvSpPr/>
            <p:nvPr/>
          </p:nvSpPr>
          <p:spPr>
            <a:xfrm>
              <a:off x="19922995" y="4256282"/>
              <a:ext cx="9616" cy="15529"/>
            </a:xfrm>
            <a:custGeom>
              <a:avLst/>
              <a:gdLst>
                <a:gd name="connsiteX0" fmla="*/ 4808 w 9616"/>
                <a:gd name="connsiteY0" fmla="*/ 0 h 15529"/>
                <a:gd name="connsiteX1" fmla="*/ 0 w 9616"/>
                <a:gd name="connsiteY1" fmla="*/ 4808 h 15529"/>
                <a:gd name="connsiteX2" fmla="*/ 0 w 9616"/>
                <a:gd name="connsiteY2" fmla="*/ 10722 h 15529"/>
                <a:gd name="connsiteX3" fmla="*/ 4808 w 9616"/>
                <a:gd name="connsiteY3" fmla="*/ 15530 h 15529"/>
                <a:gd name="connsiteX4" fmla="*/ 9616 w 9616"/>
                <a:gd name="connsiteY4" fmla="*/ 10722 h 15529"/>
                <a:gd name="connsiteX5" fmla="*/ 9616 w 9616"/>
                <a:gd name="connsiteY5" fmla="*/ 4808 h 15529"/>
                <a:gd name="connsiteX6" fmla="*/ 4808 w 9616"/>
                <a:gd name="connsiteY6" fmla="*/ 0 h 1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29">
                  <a:moveTo>
                    <a:pt x="4808" y="0"/>
                  </a:moveTo>
                  <a:cubicBezTo>
                    <a:pt x="2160" y="0"/>
                    <a:pt x="0" y="2154"/>
                    <a:pt x="0" y="4808"/>
                  </a:cubicBezTo>
                  <a:lnTo>
                    <a:pt x="0" y="10722"/>
                  </a:lnTo>
                  <a:cubicBezTo>
                    <a:pt x="0" y="13376"/>
                    <a:pt x="2160" y="15530"/>
                    <a:pt x="4808" y="15530"/>
                  </a:cubicBezTo>
                  <a:cubicBezTo>
                    <a:pt x="7456" y="15530"/>
                    <a:pt x="9616" y="13376"/>
                    <a:pt x="9616" y="10722"/>
                  </a:cubicBezTo>
                  <a:lnTo>
                    <a:pt x="9616" y="4808"/>
                  </a:lnTo>
                  <a:cubicBezTo>
                    <a:pt x="9625" y="2148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37" name="Frihandsfigur: Form 72">
              <a:extLst>
                <a:ext uri="{FF2B5EF4-FFF2-40B4-BE49-F238E27FC236}">
                  <a16:creationId xmlns:a16="http://schemas.microsoft.com/office/drawing/2014/main" id="{49143D07-3BE8-EA35-64AF-9D673F86B3E4}"/>
                </a:ext>
              </a:extLst>
            </p:cNvPr>
            <p:cNvSpPr/>
            <p:nvPr/>
          </p:nvSpPr>
          <p:spPr>
            <a:xfrm>
              <a:off x="19922995" y="4238535"/>
              <a:ext cx="9616" cy="15529"/>
            </a:xfrm>
            <a:custGeom>
              <a:avLst/>
              <a:gdLst>
                <a:gd name="connsiteX0" fmla="*/ 4808 w 9616"/>
                <a:gd name="connsiteY0" fmla="*/ 0 h 15529"/>
                <a:gd name="connsiteX1" fmla="*/ 0 w 9616"/>
                <a:gd name="connsiteY1" fmla="*/ 4808 h 15529"/>
                <a:gd name="connsiteX2" fmla="*/ 0 w 9616"/>
                <a:gd name="connsiteY2" fmla="*/ 10722 h 15529"/>
                <a:gd name="connsiteX3" fmla="*/ 4808 w 9616"/>
                <a:gd name="connsiteY3" fmla="*/ 15530 h 15529"/>
                <a:gd name="connsiteX4" fmla="*/ 9616 w 9616"/>
                <a:gd name="connsiteY4" fmla="*/ 10722 h 15529"/>
                <a:gd name="connsiteX5" fmla="*/ 9616 w 9616"/>
                <a:gd name="connsiteY5" fmla="*/ 4808 h 15529"/>
                <a:gd name="connsiteX6" fmla="*/ 4808 w 9616"/>
                <a:gd name="connsiteY6" fmla="*/ 0 h 1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29">
                  <a:moveTo>
                    <a:pt x="4808" y="0"/>
                  </a:moveTo>
                  <a:cubicBezTo>
                    <a:pt x="2160" y="0"/>
                    <a:pt x="0" y="2160"/>
                    <a:pt x="0" y="4808"/>
                  </a:cubicBezTo>
                  <a:lnTo>
                    <a:pt x="0" y="10722"/>
                  </a:lnTo>
                  <a:cubicBezTo>
                    <a:pt x="0" y="13376"/>
                    <a:pt x="2160" y="15530"/>
                    <a:pt x="4808" y="15530"/>
                  </a:cubicBezTo>
                  <a:cubicBezTo>
                    <a:pt x="7456" y="15530"/>
                    <a:pt x="9616" y="13376"/>
                    <a:pt x="9616" y="10722"/>
                  </a:cubicBezTo>
                  <a:lnTo>
                    <a:pt x="9616" y="4808"/>
                  </a:lnTo>
                  <a:cubicBezTo>
                    <a:pt x="9625" y="2160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38" name="Frihandsfigur: Form 73">
              <a:extLst>
                <a:ext uri="{FF2B5EF4-FFF2-40B4-BE49-F238E27FC236}">
                  <a16:creationId xmlns:a16="http://schemas.microsoft.com/office/drawing/2014/main" id="{A2D9C77F-1AA4-4948-A78E-DA6403869B76}"/>
                </a:ext>
              </a:extLst>
            </p:cNvPr>
            <p:cNvSpPr/>
            <p:nvPr/>
          </p:nvSpPr>
          <p:spPr>
            <a:xfrm>
              <a:off x="19911787" y="4155926"/>
              <a:ext cx="32044" cy="80384"/>
            </a:xfrm>
            <a:custGeom>
              <a:avLst/>
              <a:gdLst>
                <a:gd name="connsiteX0" fmla="*/ 13143 w 32044"/>
                <a:gd name="connsiteY0" fmla="*/ 40498 h 80384"/>
                <a:gd name="connsiteX1" fmla="*/ 13143 w 32044"/>
                <a:gd name="connsiteY1" fmla="*/ 42269 h 80384"/>
                <a:gd name="connsiteX2" fmla="*/ 14418 w 32044"/>
                <a:gd name="connsiteY2" fmla="*/ 42269 h 80384"/>
                <a:gd name="connsiteX3" fmla="*/ 14418 w 32044"/>
                <a:gd name="connsiteY3" fmla="*/ 50852 h 80384"/>
                <a:gd name="connsiteX4" fmla="*/ 5113 w 32044"/>
                <a:gd name="connsiteY4" fmla="*/ 60938 h 80384"/>
                <a:gd name="connsiteX5" fmla="*/ 11698 w 32044"/>
                <a:gd name="connsiteY5" fmla="*/ 70347 h 80384"/>
                <a:gd name="connsiteX6" fmla="*/ 11211 w 32044"/>
                <a:gd name="connsiteY6" fmla="*/ 72376 h 80384"/>
                <a:gd name="connsiteX7" fmla="*/ 11211 w 32044"/>
                <a:gd name="connsiteY7" fmla="*/ 75577 h 80384"/>
                <a:gd name="connsiteX8" fmla="*/ 16019 w 32044"/>
                <a:gd name="connsiteY8" fmla="*/ 80385 h 80384"/>
                <a:gd name="connsiteX9" fmla="*/ 20827 w 32044"/>
                <a:gd name="connsiteY9" fmla="*/ 75577 h 80384"/>
                <a:gd name="connsiteX10" fmla="*/ 20827 w 32044"/>
                <a:gd name="connsiteY10" fmla="*/ 72376 h 80384"/>
                <a:gd name="connsiteX11" fmla="*/ 20347 w 32044"/>
                <a:gd name="connsiteY11" fmla="*/ 70347 h 80384"/>
                <a:gd name="connsiteX12" fmla="*/ 26926 w 32044"/>
                <a:gd name="connsiteY12" fmla="*/ 60938 h 80384"/>
                <a:gd name="connsiteX13" fmla="*/ 17621 w 32044"/>
                <a:gd name="connsiteY13" fmla="*/ 50852 h 80384"/>
                <a:gd name="connsiteX14" fmla="*/ 17621 w 32044"/>
                <a:gd name="connsiteY14" fmla="*/ 42269 h 80384"/>
                <a:gd name="connsiteX15" fmla="*/ 18902 w 32044"/>
                <a:gd name="connsiteY15" fmla="*/ 42269 h 80384"/>
                <a:gd name="connsiteX16" fmla="*/ 18902 w 32044"/>
                <a:gd name="connsiteY16" fmla="*/ 40498 h 80384"/>
                <a:gd name="connsiteX17" fmla="*/ 32045 w 32044"/>
                <a:gd name="connsiteY17" fmla="*/ 20431 h 80384"/>
                <a:gd name="connsiteX18" fmla="*/ 16019 w 32044"/>
                <a:gd name="connsiteY18" fmla="*/ 0 h 80384"/>
                <a:gd name="connsiteX19" fmla="*/ 0 w 32044"/>
                <a:gd name="connsiteY19" fmla="*/ 20431 h 80384"/>
                <a:gd name="connsiteX20" fmla="*/ 13143 w 32044"/>
                <a:gd name="connsiteY20" fmla="*/ 40498 h 80384"/>
                <a:gd name="connsiteX21" fmla="*/ 22115 w 32044"/>
                <a:gd name="connsiteY21" fmla="*/ 60942 h 80384"/>
                <a:gd name="connsiteX22" fmla="*/ 16019 w 32044"/>
                <a:gd name="connsiteY22" fmla="*/ 66388 h 80384"/>
                <a:gd name="connsiteX23" fmla="*/ 9923 w 32044"/>
                <a:gd name="connsiteY23" fmla="*/ 60942 h 80384"/>
                <a:gd name="connsiteX24" fmla="*/ 14414 w 32044"/>
                <a:gd name="connsiteY24" fmla="*/ 55802 h 80384"/>
                <a:gd name="connsiteX25" fmla="*/ 14414 w 32044"/>
                <a:gd name="connsiteY25" fmla="*/ 60955 h 80384"/>
                <a:gd name="connsiteX26" fmla="*/ 16015 w 32044"/>
                <a:gd name="connsiteY26" fmla="*/ 62556 h 80384"/>
                <a:gd name="connsiteX27" fmla="*/ 17616 w 32044"/>
                <a:gd name="connsiteY27" fmla="*/ 60955 h 80384"/>
                <a:gd name="connsiteX28" fmla="*/ 17616 w 32044"/>
                <a:gd name="connsiteY28" fmla="*/ 55802 h 80384"/>
                <a:gd name="connsiteX29" fmla="*/ 22115 w 32044"/>
                <a:gd name="connsiteY29" fmla="*/ 60942 h 80384"/>
                <a:gd name="connsiteX30" fmla="*/ 5920 w 32044"/>
                <a:gd name="connsiteY30" fmla="*/ 13410 h 80384"/>
                <a:gd name="connsiteX31" fmla="*/ 11425 w 32044"/>
                <a:gd name="connsiteY31" fmla="*/ 9297 h 80384"/>
                <a:gd name="connsiteX32" fmla="*/ 11730 w 32044"/>
                <a:gd name="connsiteY32" fmla="*/ 16155 h 80384"/>
                <a:gd name="connsiteX33" fmla="*/ 6225 w 32044"/>
                <a:gd name="connsiteY33" fmla="*/ 20268 h 80384"/>
                <a:gd name="connsiteX34" fmla="*/ 5920 w 32044"/>
                <a:gd name="connsiteY34" fmla="*/ 13410 h 8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044" h="80384">
                  <a:moveTo>
                    <a:pt x="13143" y="40498"/>
                  </a:moveTo>
                  <a:lnTo>
                    <a:pt x="13143" y="42269"/>
                  </a:lnTo>
                  <a:lnTo>
                    <a:pt x="14418" y="42269"/>
                  </a:lnTo>
                  <a:lnTo>
                    <a:pt x="14418" y="50852"/>
                  </a:lnTo>
                  <a:cubicBezTo>
                    <a:pt x="9167" y="51587"/>
                    <a:pt x="5113" y="55810"/>
                    <a:pt x="5113" y="60938"/>
                  </a:cubicBezTo>
                  <a:cubicBezTo>
                    <a:pt x="5113" y="65149"/>
                    <a:pt x="7833" y="68767"/>
                    <a:pt x="11698" y="70347"/>
                  </a:cubicBezTo>
                  <a:cubicBezTo>
                    <a:pt x="11406" y="70966"/>
                    <a:pt x="11211" y="71641"/>
                    <a:pt x="11211" y="72376"/>
                  </a:cubicBezTo>
                  <a:lnTo>
                    <a:pt x="11211" y="75577"/>
                  </a:lnTo>
                  <a:cubicBezTo>
                    <a:pt x="11211" y="78237"/>
                    <a:pt x="13372" y="80385"/>
                    <a:pt x="16019" y="80385"/>
                  </a:cubicBezTo>
                  <a:cubicBezTo>
                    <a:pt x="18667" y="80385"/>
                    <a:pt x="20827" y="78231"/>
                    <a:pt x="20827" y="75577"/>
                  </a:cubicBezTo>
                  <a:lnTo>
                    <a:pt x="20827" y="72376"/>
                  </a:lnTo>
                  <a:cubicBezTo>
                    <a:pt x="20827" y="71641"/>
                    <a:pt x="20633" y="70970"/>
                    <a:pt x="20347" y="70347"/>
                  </a:cubicBezTo>
                  <a:cubicBezTo>
                    <a:pt x="24212" y="68767"/>
                    <a:pt x="26926" y="65147"/>
                    <a:pt x="26926" y="60938"/>
                  </a:cubicBezTo>
                  <a:cubicBezTo>
                    <a:pt x="26926" y="55804"/>
                    <a:pt x="22878" y="51589"/>
                    <a:pt x="17621" y="50852"/>
                  </a:cubicBezTo>
                  <a:lnTo>
                    <a:pt x="17621" y="42269"/>
                  </a:lnTo>
                  <a:lnTo>
                    <a:pt x="18902" y="42269"/>
                  </a:lnTo>
                  <a:lnTo>
                    <a:pt x="18902" y="40498"/>
                  </a:lnTo>
                  <a:cubicBezTo>
                    <a:pt x="26367" y="38768"/>
                    <a:pt x="32045" y="30465"/>
                    <a:pt x="32045" y="20431"/>
                  </a:cubicBezTo>
                  <a:cubicBezTo>
                    <a:pt x="32045" y="9148"/>
                    <a:pt x="24869" y="0"/>
                    <a:pt x="16019" y="0"/>
                  </a:cubicBezTo>
                  <a:cubicBezTo>
                    <a:pt x="7170" y="0"/>
                    <a:pt x="0" y="9148"/>
                    <a:pt x="0" y="20431"/>
                  </a:cubicBezTo>
                  <a:cubicBezTo>
                    <a:pt x="-2" y="30465"/>
                    <a:pt x="5672" y="38768"/>
                    <a:pt x="13143" y="40498"/>
                  </a:cubicBezTo>
                  <a:close/>
                  <a:moveTo>
                    <a:pt x="22115" y="60942"/>
                  </a:moveTo>
                  <a:cubicBezTo>
                    <a:pt x="22115" y="63948"/>
                    <a:pt x="19383" y="66388"/>
                    <a:pt x="16019" y="66388"/>
                  </a:cubicBezTo>
                  <a:cubicBezTo>
                    <a:pt x="12662" y="66388"/>
                    <a:pt x="9923" y="63948"/>
                    <a:pt x="9923" y="60942"/>
                  </a:cubicBezTo>
                  <a:cubicBezTo>
                    <a:pt x="9923" y="58449"/>
                    <a:pt x="11855" y="56439"/>
                    <a:pt x="14414" y="55802"/>
                  </a:cubicBezTo>
                  <a:lnTo>
                    <a:pt x="14414" y="60955"/>
                  </a:lnTo>
                  <a:cubicBezTo>
                    <a:pt x="14414" y="61840"/>
                    <a:pt x="15123" y="62556"/>
                    <a:pt x="16015" y="62556"/>
                  </a:cubicBezTo>
                  <a:cubicBezTo>
                    <a:pt x="16907" y="62556"/>
                    <a:pt x="17616" y="61840"/>
                    <a:pt x="17616" y="60955"/>
                  </a:cubicBezTo>
                  <a:lnTo>
                    <a:pt x="17616" y="55802"/>
                  </a:lnTo>
                  <a:cubicBezTo>
                    <a:pt x="20190" y="56433"/>
                    <a:pt x="22115" y="58449"/>
                    <a:pt x="22115" y="60942"/>
                  </a:cubicBezTo>
                  <a:close/>
                  <a:moveTo>
                    <a:pt x="5920" y="13410"/>
                  </a:moveTo>
                  <a:cubicBezTo>
                    <a:pt x="7352" y="10392"/>
                    <a:pt x="9824" y="8536"/>
                    <a:pt x="11425" y="9297"/>
                  </a:cubicBezTo>
                  <a:cubicBezTo>
                    <a:pt x="13032" y="10051"/>
                    <a:pt x="13162" y="13135"/>
                    <a:pt x="11730" y="16155"/>
                  </a:cubicBezTo>
                  <a:cubicBezTo>
                    <a:pt x="10298" y="19188"/>
                    <a:pt x="7839" y="21029"/>
                    <a:pt x="6225" y="20268"/>
                  </a:cubicBezTo>
                  <a:cubicBezTo>
                    <a:pt x="4624" y="19514"/>
                    <a:pt x="4488" y="16428"/>
                    <a:pt x="5920" y="1341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</p:grpSp>
      <p:pic>
        <p:nvPicPr>
          <p:cNvPr id="139" name="Bild 110">
            <a:extLst>
              <a:ext uri="{FF2B5EF4-FFF2-40B4-BE49-F238E27FC236}">
                <a16:creationId xmlns:a16="http://schemas.microsoft.com/office/drawing/2014/main" id="{20E21D8A-5318-F944-4BE9-A6E1C376538A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8989353" y="4246139"/>
            <a:ext cx="543681" cy="597834"/>
          </a:xfrm>
          <a:prstGeom prst="rect">
            <a:avLst/>
          </a:prstGeom>
        </p:spPr>
      </p:pic>
      <p:pic>
        <p:nvPicPr>
          <p:cNvPr id="140" name="Bild 112">
            <a:extLst>
              <a:ext uri="{FF2B5EF4-FFF2-40B4-BE49-F238E27FC236}">
                <a16:creationId xmlns:a16="http://schemas.microsoft.com/office/drawing/2014/main" id="{E5C2C487-3EC0-5598-C0EC-BBE1E828FAFB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 rot="20679708">
            <a:off x="9651503" y="4879263"/>
            <a:ext cx="529569" cy="523298"/>
          </a:xfrm>
          <a:prstGeom prst="rect">
            <a:avLst/>
          </a:prstGeom>
        </p:spPr>
      </p:pic>
      <p:pic>
        <p:nvPicPr>
          <p:cNvPr id="141" name="Bild 169">
            <a:extLst>
              <a:ext uri="{FF2B5EF4-FFF2-40B4-BE49-F238E27FC236}">
                <a16:creationId xmlns:a16="http://schemas.microsoft.com/office/drawing/2014/main" id="{987DA7DD-8F72-E72D-85C7-EBFB40E01098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 rot="1609586">
            <a:off x="7508246" y="4723447"/>
            <a:ext cx="529569" cy="523298"/>
          </a:xfrm>
          <a:prstGeom prst="rect">
            <a:avLst/>
          </a:prstGeom>
        </p:spPr>
      </p:pic>
      <p:grpSp>
        <p:nvGrpSpPr>
          <p:cNvPr id="142" name="Bild 28">
            <a:extLst>
              <a:ext uri="{FF2B5EF4-FFF2-40B4-BE49-F238E27FC236}">
                <a16:creationId xmlns:a16="http://schemas.microsoft.com/office/drawing/2014/main" id="{567DE6C7-CF25-EB4C-2981-6D003F9FE6DF}"/>
              </a:ext>
            </a:extLst>
          </p:cNvPr>
          <p:cNvGrpSpPr/>
          <p:nvPr/>
        </p:nvGrpSpPr>
        <p:grpSpPr>
          <a:xfrm rot="21218462">
            <a:off x="9551504" y="5850041"/>
            <a:ext cx="256896" cy="422263"/>
            <a:chOff x="19664754" y="4075263"/>
            <a:chExt cx="359284" cy="650682"/>
          </a:xfrm>
          <a:solidFill>
            <a:srgbClr val="FFFFFF"/>
          </a:solidFill>
        </p:grpSpPr>
        <p:sp>
          <p:nvSpPr>
            <p:cNvPr id="143" name="Frihandsfigur: Form 171">
              <a:extLst>
                <a:ext uri="{FF2B5EF4-FFF2-40B4-BE49-F238E27FC236}">
                  <a16:creationId xmlns:a16="http://schemas.microsoft.com/office/drawing/2014/main" id="{D10DE50E-C496-51A8-04F3-FF9182AF83A4}"/>
                </a:ext>
              </a:extLst>
            </p:cNvPr>
            <p:cNvSpPr/>
            <p:nvPr/>
          </p:nvSpPr>
          <p:spPr>
            <a:xfrm>
              <a:off x="19664754" y="4075263"/>
              <a:ext cx="359284" cy="650682"/>
            </a:xfrm>
            <a:custGeom>
              <a:avLst/>
              <a:gdLst>
                <a:gd name="connsiteX0" fmla="*/ 296201 w 359284"/>
                <a:gd name="connsiteY0" fmla="*/ 0 h 650682"/>
                <a:gd name="connsiteX1" fmla="*/ 63089 w 359284"/>
                <a:gd name="connsiteY1" fmla="*/ 0 h 650682"/>
                <a:gd name="connsiteX2" fmla="*/ 0 w 359284"/>
                <a:gd name="connsiteY2" fmla="*/ 63089 h 650682"/>
                <a:gd name="connsiteX3" fmla="*/ 0 w 359284"/>
                <a:gd name="connsiteY3" fmla="*/ 587598 h 650682"/>
                <a:gd name="connsiteX4" fmla="*/ 63089 w 359284"/>
                <a:gd name="connsiteY4" fmla="*/ 650682 h 650682"/>
                <a:gd name="connsiteX5" fmla="*/ 296201 w 359284"/>
                <a:gd name="connsiteY5" fmla="*/ 650682 h 650682"/>
                <a:gd name="connsiteX6" fmla="*/ 359285 w 359284"/>
                <a:gd name="connsiteY6" fmla="*/ 587598 h 650682"/>
                <a:gd name="connsiteX7" fmla="*/ 359285 w 359284"/>
                <a:gd name="connsiteY7" fmla="*/ 63089 h 650682"/>
                <a:gd name="connsiteX8" fmla="*/ 296201 w 359284"/>
                <a:gd name="connsiteY8" fmla="*/ 0 h 650682"/>
                <a:gd name="connsiteX9" fmla="*/ 63089 w 359284"/>
                <a:gd name="connsiteY9" fmla="*/ 9616 h 650682"/>
                <a:gd name="connsiteX10" fmla="*/ 296201 w 359284"/>
                <a:gd name="connsiteY10" fmla="*/ 9616 h 650682"/>
                <a:gd name="connsiteX11" fmla="*/ 349668 w 359284"/>
                <a:gd name="connsiteY11" fmla="*/ 63090 h 650682"/>
                <a:gd name="connsiteX12" fmla="*/ 349668 w 359284"/>
                <a:gd name="connsiteY12" fmla="*/ 523973 h 650682"/>
                <a:gd name="connsiteX13" fmla="*/ 9617 w 359284"/>
                <a:gd name="connsiteY13" fmla="*/ 525104 h 650682"/>
                <a:gd name="connsiteX14" fmla="*/ 9617 w 359284"/>
                <a:gd name="connsiteY14" fmla="*/ 63087 h 650682"/>
                <a:gd name="connsiteX15" fmla="*/ 63090 w 359284"/>
                <a:gd name="connsiteY15" fmla="*/ 9614 h 650682"/>
                <a:gd name="connsiteX16" fmla="*/ 296201 w 359284"/>
                <a:gd name="connsiteY16" fmla="*/ 641049 h 650682"/>
                <a:gd name="connsiteX17" fmla="*/ 63089 w 359284"/>
                <a:gd name="connsiteY17" fmla="*/ 641049 h 650682"/>
                <a:gd name="connsiteX18" fmla="*/ 9615 w 359284"/>
                <a:gd name="connsiteY18" fmla="*/ 587582 h 650682"/>
                <a:gd name="connsiteX19" fmla="*/ 9615 w 359284"/>
                <a:gd name="connsiteY19" fmla="*/ 534707 h 650682"/>
                <a:gd name="connsiteX20" fmla="*/ 349667 w 359284"/>
                <a:gd name="connsiteY20" fmla="*/ 533574 h 650682"/>
                <a:gd name="connsiteX21" fmla="*/ 349667 w 359284"/>
                <a:gd name="connsiteY21" fmla="*/ 587582 h 650682"/>
                <a:gd name="connsiteX22" fmla="*/ 296200 w 359284"/>
                <a:gd name="connsiteY22" fmla="*/ 641049 h 6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9284" h="650682">
                  <a:moveTo>
                    <a:pt x="296201" y="0"/>
                  </a:moveTo>
                  <a:lnTo>
                    <a:pt x="63089" y="0"/>
                  </a:lnTo>
                  <a:cubicBezTo>
                    <a:pt x="28297" y="0"/>
                    <a:pt x="0" y="28304"/>
                    <a:pt x="0" y="63089"/>
                  </a:cubicBezTo>
                  <a:lnTo>
                    <a:pt x="0" y="587598"/>
                  </a:lnTo>
                  <a:cubicBezTo>
                    <a:pt x="0" y="622371"/>
                    <a:pt x="28298" y="650682"/>
                    <a:pt x="63089" y="650682"/>
                  </a:cubicBezTo>
                  <a:lnTo>
                    <a:pt x="296201" y="650682"/>
                  </a:lnTo>
                  <a:cubicBezTo>
                    <a:pt x="330987" y="650682"/>
                    <a:pt x="359285" y="622371"/>
                    <a:pt x="359285" y="587598"/>
                  </a:cubicBezTo>
                  <a:lnTo>
                    <a:pt x="359285" y="63089"/>
                  </a:lnTo>
                  <a:cubicBezTo>
                    <a:pt x="359285" y="28304"/>
                    <a:pt x="330987" y="0"/>
                    <a:pt x="296201" y="0"/>
                  </a:cubicBezTo>
                  <a:close/>
                  <a:moveTo>
                    <a:pt x="63089" y="9616"/>
                  </a:moveTo>
                  <a:lnTo>
                    <a:pt x="296201" y="9616"/>
                  </a:lnTo>
                  <a:cubicBezTo>
                    <a:pt x="325683" y="9616"/>
                    <a:pt x="349668" y="33599"/>
                    <a:pt x="349668" y="63090"/>
                  </a:cubicBezTo>
                  <a:lnTo>
                    <a:pt x="349668" y="523973"/>
                  </a:lnTo>
                  <a:lnTo>
                    <a:pt x="9617" y="525104"/>
                  </a:lnTo>
                  <a:lnTo>
                    <a:pt x="9617" y="63087"/>
                  </a:lnTo>
                  <a:cubicBezTo>
                    <a:pt x="9617" y="33599"/>
                    <a:pt x="33600" y="9614"/>
                    <a:pt x="63090" y="9614"/>
                  </a:cubicBezTo>
                  <a:close/>
                  <a:moveTo>
                    <a:pt x="296201" y="641049"/>
                  </a:moveTo>
                  <a:lnTo>
                    <a:pt x="63089" y="641049"/>
                  </a:lnTo>
                  <a:cubicBezTo>
                    <a:pt x="33601" y="641049"/>
                    <a:pt x="9615" y="617066"/>
                    <a:pt x="9615" y="587582"/>
                  </a:cubicBezTo>
                  <a:lnTo>
                    <a:pt x="9615" y="534707"/>
                  </a:lnTo>
                  <a:lnTo>
                    <a:pt x="349667" y="533574"/>
                  </a:lnTo>
                  <a:lnTo>
                    <a:pt x="349667" y="587582"/>
                  </a:lnTo>
                  <a:cubicBezTo>
                    <a:pt x="349667" y="617070"/>
                    <a:pt x="325684" y="641049"/>
                    <a:pt x="296200" y="64104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44" name="Frihandsfigur: Form 172">
              <a:extLst>
                <a:ext uri="{FF2B5EF4-FFF2-40B4-BE49-F238E27FC236}">
                  <a16:creationId xmlns:a16="http://schemas.microsoft.com/office/drawing/2014/main" id="{4168D280-F903-2EE5-031C-800907FFC9D1}"/>
                </a:ext>
              </a:extLst>
            </p:cNvPr>
            <p:cNvSpPr/>
            <p:nvPr/>
          </p:nvSpPr>
          <p:spPr>
            <a:xfrm>
              <a:off x="19812863" y="4631324"/>
              <a:ext cx="63083" cy="63090"/>
            </a:xfrm>
            <a:custGeom>
              <a:avLst/>
              <a:gdLst>
                <a:gd name="connsiteX0" fmla="*/ 31539 w 63083"/>
                <a:gd name="connsiteY0" fmla="*/ 0 h 63090"/>
                <a:gd name="connsiteX1" fmla="*/ 0 w 63083"/>
                <a:gd name="connsiteY1" fmla="*/ 31552 h 63090"/>
                <a:gd name="connsiteX2" fmla="*/ 31539 w 63083"/>
                <a:gd name="connsiteY2" fmla="*/ 63090 h 63090"/>
                <a:gd name="connsiteX3" fmla="*/ 63084 w 63083"/>
                <a:gd name="connsiteY3" fmla="*/ 31552 h 63090"/>
                <a:gd name="connsiteX4" fmla="*/ 31539 w 63083"/>
                <a:gd name="connsiteY4" fmla="*/ 0 h 63090"/>
                <a:gd name="connsiteX5" fmla="*/ 31539 w 63083"/>
                <a:gd name="connsiteY5" fmla="*/ 58274 h 63090"/>
                <a:gd name="connsiteX6" fmla="*/ 4808 w 63083"/>
                <a:gd name="connsiteY6" fmla="*/ 31550 h 63090"/>
                <a:gd name="connsiteX7" fmla="*/ 31539 w 63083"/>
                <a:gd name="connsiteY7" fmla="*/ 4813 h 63090"/>
                <a:gd name="connsiteX8" fmla="*/ 58269 w 63083"/>
                <a:gd name="connsiteY8" fmla="*/ 31550 h 63090"/>
                <a:gd name="connsiteX9" fmla="*/ 31539 w 63083"/>
                <a:gd name="connsiteY9" fmla="*/ 58274 h 6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83" h="63090">
                  <a:moveTo>
                    <a:pt x="31539" y="0"/>
                  </a:moveTo>
                  <a:cubicBezTo>
                    <a:pt x="14153" y="0"/>
                    <a:pt x="0" y="14153"/>
                    <a:pt x="0" y="31552"/>
                  </a:cubicBezTo>
                  <a:cubicBezTo>
                    <a:pt x="0" y="48943"/>
                    <a:pt x="14153" y="63090"/>
                    <a:pt x="31539" y="63090"/>
                  </a:cubicBezTo>
                  <a:cubicBezTo>
                    <a:pt x="48924" y="63090"/>
                    <a:pt x="63084" y="48943"/>
                    <a:pt x="63084" y="31552"/>
                  </a:cubicBezTo>
                  <a:cubicBezTo>
                    <a:pt x="63084" y="14151"/>
                    <a:pt x="48924" y="0"/>
                    <a:pt x="31539" y="0"/>
                  </a:cubicBezTo>
                  <a:close/>
                  <a:moveTo>
                    <a:pt x="31539" y="58274"/>
                  </a:moveTo>
                  <a:cubicBezTo>
                    <a:pt x="16795" y="58274"/>
                    <a:pt x="4808" y="46281"/>
                    <a:pt x="4808" y="31550"/>
                  </a:cubicBezTo>
                  <a:cubicBezTo>
                    <a:pt x="4808" y="16806"/>
                    <a:pt x="16794" y="4813"/>
                    <a:pt x="31539" y="4813"/>
                  </a:cubicBezTo>
                  <a:cubicBezTo>
                    <a:pt x="46289" y="4813"/>
                    <a:pt x="58269" y="16812"/>
                    <a:pt x="58269" y="31550"/>
                  </a:cubicBezTo>
                  <a:cubicBezTo>
                    <a:pt x="58267" y="46281"/>
                    <a:pt x="46283" y="58274"/>
                    <a:pt x="31539" y="5827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45" name="Frihandsfigur: Form 173">
              <a:extLst>
                <a:ext uri="{FF2B5EF4-FFF2-40B4-BE49-F238E27FC236}">
                  <a16:creationId xmlns:a16="http://schemas.microsoft.com/office/drawing/2014/main" id="{22078978-C371-EA85-CB90-5A25FEBF9A34}"/>
                </a:ext>
              </a:extLst>
            </p:cNvPr>
            <p:cNvSpPr/>
            <p:nvPr/>
          </p:nvSpPr>
          <p:spPr>
            <a:xfrm>
              <a:off x="19742962" y="4481779"/>
              <a:ext cx="44090" cy="53971"/>
            </a:xfrm>
            <a:custGeom>
              <a:avLst/>
              <a:gdLst>
                <a:gd name="connsiteX0" fmla="*/ 22046 w 44090"/>
                <a:gd name="connsiteY0" fmla="*/ 53971 h 53971"/>
                <a:gd name="connsiteX1" fmla="*/ 44091 w 44090"/>
                <a:gd name="connsiteY1" fmla="*/ 31926 h 53971"/>
                <a:gd name="connsiteX2" fmla="*/ 26197 w 44090"/>
                <a:gd name="connsiteY2" fmla="*/ 10298 h 53971"/>
                <a:gd name="connsiteX3" fmla="*/ 26854 w 44090"/>
                <a:gd name="connsiteY3" fmla="*/ 8002 h 53971"/>
                <a:gd name="connsiteX4" fmla="*/ 26854 w 44090"/>
                <a:gd name="connsiteY4" fmla="*/ 4802 h 53971"/>
                <a:gd name="connsiteX5" fmla="*/ 22045 w 44090"/>
                <a:gd name="connsiteY5" fmla="*/ 0 h 53971"/>
                <a:gd name="connsiteX6" fmla="*/ 17244 w 44090"/>
                <a:gd name="connsiteY6" fmla="*/ 4802 h 53971"/>
                <a:gd name="connsiteX7" fmla="*/ 17244 w 44090"/>
                <a:gd name="connsiteY7" fmla="*/ 8002 h 53971"/>
                <a:gd name="connsiteX8" fmla="*/ 17900 w 44090"/>
                <a:gd name="connsiteY8" fmla="*/ 10298 h 53971"/>
                <a:gd name="connsiteX9" fmla="*/ 0 w 44090"/>
                <a:gd name="connsiteY9" fmla="*/ 31926 h 53971"/>
                <a:gd name="connsiteX10" fmla="*/ 22045 w 44090"/>
                <a:gd name="connsiteY10" fmla="*/ 53971 h 53971"/>
                <a:gd name="connsiteX11" fmla="*/ 22046 w 44090"/>
                <a:gd name="connsiteY11" fmla="*/ 14678 h 53971"/>
                <a:gd name="connsiteX12" fmla="*/ 39276 w 44090"/>
                <a:gd name="connsiteY12" fmla="*/ 31922 h 53971"/>
                <a:gd name="connsiteX13" fmla="*/ 22046 w 44090"/>
                <a:gd name="connsiteY13" fmla="*/ 49153 h 53971"/>
                <a:gd name="connsiteX14" fmla="*/ 4808 w 44090"/>
                <a:gd name="connsiteY14" fmla="*/ 31922 h 53971"/>
                <a:gd name="connsiteX15" fmla="*/ 22046 w 44090"/>
                <a:gd name="connsiteY15" fmla="*/ 14678 h 5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090" h="53971">
                  <a:moveTo>
                    <a:pt x="22046" y="53971"/>
                  </a:moveTo>
                  <a:cubicBezTo>
                    <a:pt x="34208" y="53971"/>
                    <a:pt x="44091" y="44074"/>
                    <a:pt x="44091" y="31926"/>
                  </a:cubicBezTo>
                  <a:cubicBezTo>
                    <a:pt x="44091" y="21190"/>
                    <a:pt x="36375" y="12243"/>
                    <a:pt x="26197" y="10298"/>
                  </a:cubicBezTo>
                  <a:cubicBezTo>
                    <a:pt x="26574" y="9608"/>
                    <a:pt x="26854" y="8847"/>
                    <a:pt x="26854" y="8002"/>
                  </a:cubicBezTo>
                  <a:lnTo>
                    <a:pt x="26854" y="4802"/>
                  </a:lnTo>
                  <a:cubicBezTo>
                    <a:pt x="26854" y="2154"/>
                    <a:pt x="24699" y="0"/>
                    <a:pt x="22045" y="0"/>
                  </a:cubicBezTo>
                  <a:cubicBezTo>
                    <a:pt x="19391" y="0"/>
                    <a:pt x="17244" y="2154"/>
                    <a:pt x="17244" y="4802"/>
                  </a:cubicBezTo>
                  <a:lnTo>
                    <a:pt x="17244" y="8002"/>
                  </a:lnTo>
                  <a:cubicBezTo>
                    <a:pt x="17244" y="8847"/>
                    <a:pt x="17517" y="9603"/>
                    <a:pt x="17900" y="10298"/>
                  </a:cubicBezTo>
                  <a:cubicBezTo>
                    <a:pt x="7729" y="12245"/>
                    <a:pt x="0" y="21192"/>
                    <a:pt x="0" y="31926"/>
                  </a:cubicBezTo>
                  <a:cubicBezTo>
                    <a:pt x="0" y="44076"/>
                    <a:pt x="9891" y="53971"/>
                    <a:pt x="22045" y="53971"/>
                  </a:cubicBezTo>
                  <a:close/>
                  <a:moveTo>
                    <a:pt x="22046" y="14678"/>
                  </a:moveTo>
                  <a:cubicBezTo>
                    <a:pt x="31552" y="14678"/>
                    <a:pt x="39276" y="22410"/>
                    <a:pt x="39276" y="31922"/>
                  </a:cubicBezTo>
                  <a:cubicBezTo>
                    <a:pt x="39276" y="41422"/>
                    <a:pt x="31554" y="49153"/>
                    <a:pt x="22046" y="49153"/>
                  </a:cubicBezTo>
                  <a:cubicBezTo>
                    <a:pt x="12533" y="49153"/>
                    <a:pt x="4808" y="41421"/>
                    <a:pt x="4808" y="31922"/>
                  </a:cubicBezTo>
                  <a:cubicBezTo>
                    <a:pt x="4802" y="22414"/>
                    <a:pt x="12533" y="14678"/>
                    <a:pt x="22046" y="1467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46" name="Frihandsfigur: Form 174">
              <a:extLst>
                <a:ext uri="{FF2B5EF4-FFF2-40B4-BE49-F238E27FC236}">
                  <a16:creationId xmlns:a16="http://schemas.microsoft.com/office/drawing/2014/main" id="{93588972-CF61-79F8-24AF-70F189390D0E}"/>
                </a:ext>
              </a:extLst>
            </p:cNvPr>
            <p:cNvSpPr/>
            <p:nvPr/>
          </p:nvSpPr>
          <p:spPr>
            <a:xfrm>
              <a:off x="19750979" y="4499678"/>
              <a:ext cx="28056" cy="28058"/>
            </a:xfrm>
            <a:custGeom>
              <a:avLst/>
              <a:gdLst>
                <a:gd name="connsiteX0" fmla="*/ 28056 w 28056"/>
                <a:gd name="connsiteY0" fmla="*/ 14030 h 28058"/>
                <a:gd name="connsiteX1" fmla="*/ 14028 w 28056"/>
                <a:gd name="connsiteY1" fmla="*/ 28058 h 28058"/>
                <a:gd name="connsiteX2" fmla="*/ 0 w 28056"/>
                <a:gd name="connsiteY2" fmla="*/ 14030 h 28058"/>
                <a:gd name="connsiteX3" fmla="*/ 14028 w 28056"/>
                <a:gd name="connsiteY3" fmla="*/ 0 h 28058"/>
                <a:gd name="connsiteX4" fmla="*/ 28056 w 28056"/>
                <a:gd name="connsiteY4" fmla="*/ 14030 h 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6" h="28058">
                  <a:moveTo>
                    <a:pt x="28056" y="14030"/>
                  </a:moveTo>
                  <a:cubicBezTo>
                    <a:pt x="28056" y="21776"/>
                    <a:pt x="21776" y="28058"/>
                    <a:pt x="14028" y="28058"/>
                  </a:cubicBezTo>
                  <a:cubicBezTo>
                    <a:pt x="6280" y="28058"/>
                    <a:pt x="0" y="21776"/>
                    <a:pt x="0" y="14030"/>
                  </a:cubicBezTo>
                  <a:cubicBezTo>
                    <a:pt x="0" y="6282"/>
                    <a:pt x="6280" y="0"/>
                    <a:pt x="14028" y="0"/>
                  </a:cubicBezTo>
                  <a:cubicBezTo>
                    <a:pt x="21776" y="0"/>
                    <a:pt x="28056" y="6282"/>
                    <a:pt x="28056" y="14030"/>
                  </a:cubicBezTo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47" name="Frihandsfigur: Form 178">
              <a:extLst>
                <a:ext uri="{FF2B5EF4-FFF2-40B4-BE49-F238E27FC236}">
                  <a16:creationId xmlns:a16="http://schemas.microsoft.com/office/drawing/2014/main" id="{596311D3-110B-9887-6D5D-DE47B1AA3F73}"/>
                </a:ext>
              </a:extLst>
            </p:cNvPr>
            <p:cNvSpPr/>
            <p:nvPr/>
          </p:nvSpPr>
          <p:spPr>
            <a:xfrm>
              <a:off x="19760206" y="4367339"/>
              <a:ext cx="9609" cy="15972"/>
            </a:xfrm>
            <a:custGeom>
              <a:avLst/>
              <a:gdLst>
                <a:gd name="connsiteX0" fmla="*/ 4802 w 9609"/>
                <a:gd name="connsiteY0" fmla="*/ 15972 h 15972"/>
                <a:gd name="connsiteX1" fmla="*/ 9610 w 9609"/>
                <a:gd name="connsiteY1" fmla="*/ 11171 h 15972"/>
                <a:gd name="connsiteX2" fmla="*/ 9610 w 9609"/>
                <a:gd name="connsiteY2" fmla="*/ 4808 h 15972"/>
                <a:gd name="connsiteX3" fmla="*/ 4802 w 9609"/>
                <a:gd name="connsiteY3" fmla="*/ 0 h 15972"/>
                <a:gd name="connsiteX4" fmla="*/ 0 w 9609"/>
                <a:gd name="connsiteY4" fmla="*/ 4808 h 15972"/>
                <a:gd name="connsiteX5" fmla="*/ 0 w 9609"/>
                <a:gd name="connsiteY5" fmla="*/ 11171 h 15972"/>
                <a:gd name="connsiteX6" fmla="*/ 4802 w 9609"/>
                <a:gd name="connsiteY6" fmla="*/ 15972 h 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72">
                  <a:moveTo>
                    <a:pt x="4802" y="15972"/>
                  </a:moveTo>
                  <a:cubicBezTo>
                    <a:pt x="7456" y="15972"/>
                    <a:pt x="9610" y="13818"/>
                    <a:pt x="9610" y="11171"/>
                  </a:cubicBezTo>
                  <a:lnTo>
                    <a:pt x="9610" y="4808"/>
                  </a:lnTo>
                  <a:cubicBezTo>
                    <a:pt x="9610" y="2154"/>
                    <a:pt x="7456" y="0"/>
                    <a:pt x="4802" y="0"/>
                  </a:cubicBezTo>
                  <a:cubicBezTo>
                    <a:pt x="2148" y="0"/>
                    <a:pt x="0" y="2154"/>
                    <a:pt x="0" y="4808"/>
                  </a:cubicBezTo>
                  <a:lnTo>
                    <a:pt x="0" y="11171"/>
                  </a:lnTo>
                  <a:cubicBezTo>
                    <a:pt x="-6" y="13825"/>
                    <a:pt x="2148" y="15972"/>
                    <a:pt x="4802" y="1597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48" name="Frihandsfigur: Form 179">
              <a:extLst>
                <a:ext uri="{FF2B5EF4-FFF2-40B4-BE49-F238E27FC236}">
                  <a16:creationId xmlns:a16="http://schemas.microsoft.com/office/drawing/2014/main" id="{804E4165-B0D0-06D5-A97B-6069C199787E}"/>
                </a:ext>
              </a:extLst>
            </p:cNvPr>
            <p:cNvSpPr/>
            <p:nvPr/>
          </p:nvSpPr>
          <p:spPr>
            <a:xfrm>
              <a:off x="19760206" y="4386409"/>
              <a:ext cx="9609" cy="15972"/>
            </a:xfrm>
            <a:custGeom>
              <a:avLst/>
              <a:gdLst>
                <a:gd name="connsiteX0" fmla="*/ 4802 w 9609"/>
                <a:gd name="connsiteY0" fmla="*/ 15973 h 15972"/>
                <a:gd name="connsiteX1" fmla="*/ 9610 w 9609"/>
                <a:gd name="connsiteY1" fmla="*/ 11165 h 15972"/>
                <a:gd name="connsiteX2" fmla="*/ 9610 w 9609"/>
                <a:gd name="connsiteY2" fmla="*/ 4808 h 15972"/>
                <a:gd name="connsiteX3" fmla="*/ 4802 w 9609"/>
                <a:gd name="connsiteY3" fmla="*/ 0 h 15972"/>
                <a:gd name="connsiteX4" fmla="*/ 0 w 9609"/>
                <a:gd name="connsiteY4" fmla="*/ 4808 h 15972"/>
                <a:gd name="connsiteX5" fmla="*/ 0 w 9609"/>
                <a:gd name="connsiteY5" fmla="*/ 11165 h 15972"/>
                <a:gd name="connsiteX6" fmla="*/ 4802 w 9609"/>
                <a:gd name="connsiteY6" fmla="*/ 15973 h 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72">
                  <a:moveTo>
                    <a:pt x="4802" y="15973"/>
                  </a:moveTo>
                  <a:cubicBezTo>
                    <a:pt x="7456" y="15973"/>
                    <a:pt x="9610" y="13819"/>
                    <a:pt x="9610" y="11165"/>
                  </a:cubicBezTo>
                  <a:lnTo>
                    <a:pt x="9610" y="4808"/>
                  </a:lnTo>
                  <a:cubicBezTo>
                    <a:pt x="9610" y="2154"/>
                    <a:pt x="7456" y="0"/>
                    <a:pt x="4802" y="0"/>
                  </a:cubicBezTo>
                  <a:cubicBezTo>
                    <a:pt x="2148" y="0"/>
                    <a:pt x="0" y="2154"/>
                    <a:pt x="0" y="4808"/>
                  </a:cubicBezTo>
                  <a:lnTo>
                    <a:pt x="0" y="11165"/>
                  </a:lnTo>
                  <a:cubicBezTo>
                    <a:pt x="-6" y="13819"/>
                    <a:pt x="2148" y="15973"/>
                    <a:pt x="4802" y="1597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49" name="Frihandsfigur: Form 180">
              <a:extLst>
                <a:ext uri="{FF2B5EF4-FFF2-40B4-BE49-F238E27FC236}">
                  <a16:creationId xmlns:a16="http://schemas.microsoft.com/office/drawing/2014/main" id="{79ED7C0B-CD13-5752-B3E6-786F061992E4}"/>
                </a:ext>
              </a:extLst>
            </p:cNvPr>
            <p:cNvSpPr/>
            <p:nvPr/>
          </p:nvSpPr>
          <p:spPr>
            <a:xfrm>
              <a:off x="19760206" y="4462697"/>
              <a:ext cx="9609" cy="15966"/>
            </a:xfrm>
            <a:custGeom>
              <a:avLst/>
              <a:gdLst>
                <a:gd name="connsiteX0" fmla="*/ 4802 w 9609"/>
                <a:gd name="connsiteY0" fmla="*/ 15966 h 15966"/>
                <a:gd name="connsiteX1" fmla="*/ 9610 w 9609"/>
                <a:gd name="connsiteY1" fmla="*/ 11171 h 15966"/>
                <a:gd name="connsiteX2" fmla="*/ 9610 w 9609"/>
                <a:gd name="connsiteY2" fmla="*/ 4802 h 15966"/>
                <a:gd name="connsiteX3" fmla="*/ 4802 w 9609"/>
                <a:gd name="connsiteY3" fmla="*/ 0 h 15966"/>
                <a:gd name="connsiteX4" fmla="*/ 0 w 9609"/>
                <a:gd name="connsiteY4" fmla="*/ 4802 h 15966"/>
                <a:gd name="connsiteX5" fmla="*/ 0 w 9609"/>
                <a:gd name="connsiteY5" fmla="*/ 11171 h 15966"/>
                <a:gd name="connsiteX6" fmla="*/ 4802 w 9609"/>
                <a:gd name="connsiteY6" fmla="*/ 15966 h 1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66">
                  <a:moveTo>
                    <a:pt x="4802" y="15966"/>
                  </a:moveTo>
                  <a:cubicBezTo>
                    <a:pt x="7456" y="15966"/>
                    <a:pt x="9610" y="13819"/>
                    <a:pt x="9610" y="11171"/>
                  </a:cubicBezTo>
                  <a:lnTo>
                    <a:pt x="9610" y="4802"/>
                  </a:lnTo>
                  <a:cubicBezTo>
                    <a:pt x="9610" y="2148"/>
                    <a:pt x="7456" y="0"/>
                    <a:pt x="4802" y="0"/>
                  </a:cubicBezTo>
                  <a:cubicBezTo>
                    <a:pt x="2148" y="0"/>
                    <a:pt x="0" y="2148"/>
                    <a:pt x="0" y="4802"/>
                  </a:cubicBezTo>
                  <a:lnTo>
                    <a:pt x="0" y="11171"/>
                  </a:lnTo>
                  <a:cubicBezTo>
                    <a:pt x="-6" y="13818"/>
                    <a:pt x="2148" y="15966"/>
                    <a:pt x="4802" y="1596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50" name="Frihandsfigur: Form 184">
              <a:extLst>
                <a:ext uri="{FF2B5EF4-FFF2-40B4-BE49-F238E27FC236}">
                  <a16:creationId xmlns:a16="http://schemas.microsoft.com/office/drawing/2014/main" id="{EA2AA165-7FDC-E916-1202-41EC45E5BA21}"/>
                </a:ext>
              </a:extLst>
            </p:cNvPr>
            <p:cNvSpPr/>
            <p:nvPr/>
          </p:nvSpPr>
          <p:spPr>
            <a:xfrm>
              <a:off x="19760206" y="4424553"/>
              <a:ext cx="9609" cy="15975"/>
            </a:xfrm>
            <a:custGeom>
              <a:avLst/>
              <a:gdLst>
                <a:gd name="connsiteX0" fmla="*/ 4802 w 9609"/>
                <a:gd name="connsiteY0" fmla="*/ 15975 h 15975"/>
                <a:gd name="connsiteX1" fmla="*/ 9610 w 9609"/>
                <a:gd name="connsiteY1" fmla="*/ 11167 h 15975"/>
                <a:gd name="connsiteX2" fmla="*/ 9610 w 9609"/>
                <a:gd name="connsiteY2" fmla="*/ 4808 h 15975"/>
                <a:gd name="connsiteX3" fmla="*/ 4802 w 9609"/>
                <a:gd name="connsiteY3" fmla="*/ 0 h 15975"/>
                <a:gd name="connsiteX4" fmla="*/ 0 w 9609"/>
                <a:gd name="connsiteY4" fmla="*/ 4808 h 15975"/>
                <a:gd name="connsiteX5" fmla="*/ 0 w 9609"/>
                <a:gd name="connsiteY5" fmla="*/ 11165 h 15975"/>
                <a:gd name="connsiteX6" fmla="*/ 4802 w 9609"/>
                <a:gd name="connsiteY6" fmla="*/ 15975 h 1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75">
                  <a:moveTo>
                    <a:pt x="4802" y="15975"/>
                  </a:moveTo>
                  <a:cubicBezTo>
                    <a:pt x="7456" y="15975"/>
                    <a:pt x="9610" y="13821"/>
                    <a:pt x="9610" y="11167"/>
                  </a:cubicBezTo>
                  <a:lnTo>
                    <a:pt x="9610" y="4808"/>
                  </a:lnTo>
                  <a:cubicBezTo>
                    <a:pt x="9610" y="2154"/>
                    <a:pt x="7456" y="0"/>
                    <a:pt x="4802" y="0"/>
                  </a:cubicBezTo>
                  <a:cubicBezTo>
                    <a:pt x="2148" y="0"/>
                    <a:pt x="0" y="2154"/>
                    <a:pt x="0" y="4808"/>
                  </a:cubicBezTo>
                  <a:lnTo>
                    <a:pt x="0" y="11165"/>
                  </a:lnTo>
                  <a:cubicBezTo>
                    <a:pt x="-6" y="13821"/>
                    <a:pt x="2148" y="15975"/>
                    <a:pt x="4802" y="1597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51" name="Frihandsfigur: Form 185">
              <a:extLst>
                <a:ext uri="{FF2B5EF4-FFF2-40B4-BE49-F238E27FC236}">
                  <a16:creationId xmlns:a16="http://schemas.microsoft.com/office/drawing/2014/main" id="{2F4F88FD-F53B-4886-50A0-7B1664114E5C}"/>
                </a:ext>
              </a:extLst>
            </p:cNvPr>
            <p:cNvSpPr/>
            <p:nvPr/>
          </p:nvSpPr>
          <p:spPr>
            <a:xfrm>
              <a:off x="19760206" y="4443620"/>
              <a:ext cx="9609" cy="15978"/>
            </a:xfrm>
            <a:custGeom>
              <a:avLst/>
              <a:gdLst>
                <a:gd name="connsiteX0" fmla="*/ 4802 w 9609"/>
                <a:gd name="connsiteY0" fmla="*/ 15979 h 15978"/>
                <a:gd name="connsiteX1" fmla="*/ 9610 w 9609"/>
                <a:gd name="connsiteY1" fmla="*/ 11171 h 15978"/>
                <a:gd name="connsiteX2" fmla="*/ 9610 w 9609"/>
                <a:gd name="connsiteY2" fmla="*/ 4808 h 15978"/>
                <a:gd name="connsiteX3" fmla="*/ 4802 w 9609"/>
                <a:gd name="connsiteY3" fmla="*/ 0 h 15978"/>
                <a:gd name="connsiteX4" fmla="*/ 0 w 9609"/>
                <a:gd name="connsiteY4" fmla="*/ 4808 h 15978"/>
                <a:gd name="connsiteX5" fmla="*/ 0 w 9609"/>
                <a:gd name="connsiteY5" fmla="*/ 11171 h 15978"/>
                <a:gd name="connsiteX6" fmla="*/ 4802 w 9609"/>
                <a:gd name="connsiteY6" fmla="*/ 15979 h 1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78">
                  <a:moveTo>
                    <a:pt x="4802" y="15979"/>
                  </a:moveTo>
                  <a:cubicBezTo>
                    <a:pt x="7456" y="15979"/>
                    <a:pt x="9610" y="13818"/>
                    <a:pt x="9610" y="11171"/>
                  </a:cubicBezTo>
                  <a:lnTo>
                    <a:pt x="9610" y="4808"/>
                  </a:lnTo>
                  <a:cubicBezTo>
                    <a:pt x="9610" y="2154"/>
                    <a:pt x="7456" y="0"/>
                    <a:pt x="4802" y="0"/>
                  </a:cubicBezTo>
                  <a:cubicBezTo>
                    <a:pt x="2148" y="0"/>
                    <a:pt x="0" y="2154"/>
                    <a:pt x="0" y="4808"/>
                  </a:cubicBezTo>
                  <a:lnTo>
                    <a:pt x="0" y="11171"/>
                  </a:lnTo>
                  <a:cubicBezTo>
                    <a:pt x="-6" y="13818"/>
                    <a:pt x="2148" y="15979"/>
                    <a:pt x="4802" y="1597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52" name="Frihandsfigur: Form 186">
              <a:extLst>
                <a:ext uri="{FF2B5EF4-FFF2-40B4-BE49-F238E27FC236}">
                  <a16:creationId xmlns:a16="http://schemas.microsoft.com/office/drawing/2014/main" id="{6BE7A8E7-ACB8-44DD-10C6-BA0E9547740F}"/>
                </a:ext>
              </a:extLst>
            </p:cNvPr>
            <p:cNvSpPr/>
            <p:nvPr/>
          </p:nvSpPr>
          <p:spPr>
            <a:xfrm>
              <a:off x="19760206" y="4405480"/>
              <a:ext cx="9609" cy="15972"/>
            </a:xfrm>
            <a:custGeom>
              <a:avLst/>
              <a:gdLst>
                <a:gd name="connsiteX0" fmla="*/ 4802 w 9609"/>
                <a:gd name="connsiteY0" fmla="*/ 15973 h 15972"/>
                <a:gd name="connsiteX1" fmla="*/ 9610 w 9609"/>
                <a:gd name="connsiteY1" fmla="*/ 11165 h 15972"/>
                <a:gd name="connsiteX2" fmla="*/ 9610 w 9609"/>
                <a:gd name="connsiteY2" fmla="*/ 4808 h 15972"/>
                <a:gd name="connsiteX3" fmla="*/ 4802 w 9609"/>
                <a:gd name="connsiteY3" fmla="*/ 0 h 15972"/>
                <a:gd name="connsiteX4" fmla="*/ 0 w 9609"/>
                <a:gd name="connsiteY4" fmla="*/ 4808 h 15972"/>
                <a:gd name="connsiteX5" fmla="*/ 0 w 9609"/>
                <a:gd name="connsiteY5" fmla="*/ 11165 h 15972"/>
                <a:gd name="connsiteX6" fmla="*/ 4802 w 9609"/>
                <a:gd name="connsiteY6" fmla="*/ 15973 h 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9" h="15972">
                  <a:moveTo>
                    <a:pt x="4802" y="15973"/>
                  </a:moveTo>
                  <a:cubicBezTo>
                    <a:pt x="7456" y="15973"/>
                    <a:pt x="9610" y="13819"/>
                    <a:pt x="9610" y="11165"/>
                  </a:cubicBezTo>
                  <a:lnTo>
                    <a:pt x="9610" y="4808"/>
                  </a:lnTo>
                  <a:cubicBezTo>
                    <a:pt x="9610" y="2160"/>
                    <a:pt x="7456" y="0"/>
                    <a:pt x="4802" y="0"/>
                  </a:cubicBezTo>
                  <a:cubicBezTo>
                    <a:pt x="2148" y="0"/>
                    <a:pt x="0" y="2160"/>
                    <a:pt x="0" y="4808"/>
                  </a:cubicBezTo>
                  <a:lnTo>
                    <a:pt x="0" y="11165"/>
                  </a:lnTo>
                  <a:cubicBezTo>
                    <a:pt x="-6" y="13819"/>
                    <a:pt x="2148" y="15973"/>
                    <a:pt x="4802" y="1597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53" name="Frihandsfigur: Form 187">
              <a:extLst>
                <a:ext uri="{FF2B5EF4-FFF2-40B4-BE49-F238E27FC236}">
                  <a16:creationId xmlns:a16="http://schemas.microsoft.com/office/drawing/2014/main" id="{5AFD03AC-174F-2B73-C778-495BB876AE79}"/>
                </a:ext>
              </a:extLst>
            </p:cNvPr>
            <p:cNvSpPr/>
            <p:nvPr/>
          </p:nvSpPr>
          <p:spPr>
            <a:xfrm>
              <a:off x="19760206" y="4351421"/>
              <a:ext cx="12816" cy="12825"/>
            </a:xfrm>
            <a:custGeom>
              <a:avLst/>
              <a:gdLst>
                <a:gd name="connsiteX0" fmla="*/ 4802 w 12816"/>
                <a:gd name="connsiteY0" fmla="*/ 12825 h 12825"/>
                <a:gd name="connsiteX1" fmla="*/ 9343 w 12816"/>
                <a:gd name="connsiteY1" fmla="*/ 9343 h 12825"/>
                <a:gd name="connsiteX2" fmla="*/ 12817 w 12816"/>
                <a:gd name="connsiteY2" fmla="*/ 4808 h 12825"/>
                <a:gd name="connsiteX3" fmla="*/ 8009 w 12816"/>
                <a:gd name="connsiteY3" fmla="*/ 0 h 12825"/>
                <a:gd name="connsiteX4" fmla="*/ 4802 w 12816"/>
                <a:gd name="connsiteY4" fmla="*/ 0 h 12825"/>
                <a:gd name="connsiteX5" fmla="*/ 0 w 12816"/>
                <a:gd name="connsiteY5" fmla="*/ 4808 h 12825"/>
                <a:gd name="connsiteX6" fmla="*/ 0 w 12816"/>
                <a:gd name="connsiteY6" fmla="*/ 8015 h 12825"/>
                <a:gd name="connsiteX7" fmla="*/ 4802 w 12816"/>
                <a:gd name="connsiteY7" fmla="*/ 12825 h 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16" h="12825">
                  <a:moveTo>
                    <a:pt x="4802" y="12825"/>
                  </a:moveTo>
                  <a:cubicBezTo>
                    <a:pt x="6988" y="12825"/>
                    <a:pt x="8752" y="11336"/>
                    <a:pt x="9343" y="9343"/>
                  </a:cubicBezTo>
                  <a:cubicBezTo>
                    <a:pt x="11334" y="8758"/>
                    <a:pt x="12817" y="6988"/>
                    <a:pt x="12817" y="4808"/>
                  </a:cubicBezTo>
                  <a:cubicBezTo>
                    <a:pt x="12817" y="2148"/>
                    <a:pt x="10656" y="0"/>
                    <a:pt x="8009" y="0"/>
                  </a:cubicBezTo>
                  <a:lnTo>
                    <a:pt x="4802" y="0"/>
                  </a:lnTo>
                  <a:cubicBezTo>
                    <a:pt x="2148" y="0"/>
                    <a:pt x="0" y="2154"/>
                    <a:pt x="0" y="4808"/>
                  </a:cubicBezTo>
                  <a:lnTo>
                    <a:pt x="0" y="8015"/>
                  </a:lnTo>
                  <a:cubicBezTo>
                    <a:pt x="-6" y="10665"/>
                    <a:pt x="2148" y="12825"/>
                    <a:pt x="4802" y="128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54" name="Frihandsfigur: Form 188">
              <a:extLst>
                <a:ext uri="{FF2B5EF4-FFF2-40B4-BE49-F238E27FC236}">
                  <a16:creationId xmlns:a16="http://schemas.microsoft.com/office/drawing/2014/main" id="{37C968B2-C044-BDA5-45F9-7214078F2C3E}"/>
                </a:ext>
              </a:extLst>
            </p:cNvPr>
            <p:cNvSpPr/>
            <p:nvPr/>
          </p:nvSpPr>
          <p:spPr>
            <a:xfrm>
              <a:off x="19878998" y="4351415"/>
              <a:ext cx="16408" cy="9616"/>
            </a:xfrm>
            <a:custGeom>
              <a:avLst/>
              <a:gdLst>
                <a:gd name="connsiteX0" fmla="*/ 4808 w 16408"/>
                <a:gd name="connsiteY0" fmla="*/ 9616 h 9616"/>
                <a:gd name="connsiteX1" fmla="*/ 11607 w 16408"/>
                <a:gd name="connsiteY1" fmla="*/ 9616 h 9616"/>
                <a:gd name="connsiteX2" fmla="*/ 16409 w 16408"/>
                <a:gd name="connsiteY2" fmla="*/ 4808 h 9616"/>
                <a:gd name="connsiteX3" fmla="*/ 11607 w 16408"/>
                <a:gd name="connsiteY3" fmla="*/ 0 h 9616"/>
                <a:gd name="connsiteX4" fmla="*/ 4808 w 16408"/>
                <a:gd name="connsiteY4" fmla="*/ 0 h 9616"/>
                <a:gd name="connsiteX5" fmla="*/ 0 w 16408"/>
                <a:gd name="connsiteY5" fmla="*/ 4808 h 9616"/>
                <a:gd name="connsiteX6" fmla="*/ 4808 w 16408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8" h="9616">
                  <a:moveTo>
                    <a:pt x="4808" y="9616"/>
                  </a:moveTo>
                  <a:lnTo>
                    <a:pt x="11607" y="9616"/>
                  </a:lnTo>
                  <a:cubicBezTo>
                    <a:pt x="14261" y="9616"/>
                    <a:pt x="16409" y="7462"/>
                    <a:pt x="16409" y="4808"/>
                  </a:cubicBezTo>
                  <a:cubicBezTo>
                    <a:pt x="16409" y="2148"/>
                    <a:pt x="14261" y="0"/>
                    <a:pt x="11607" y="0"/>
                  </a:cubicBezTo>
                  <a:lnTo>
                    <a:pt x="4808" y="0"/>
                  </a:lnTo>
                  <a:cubicBezTo>
                    <a:pt x="2154" y="0"/>
                    <a:pt x="0" y="2154"/>
                    <a:pt x="0" y="4808"/>
                  </a:cubicBezTo>
                  <a:cubicBezTo>
                    <a:pt x="-8" y="7468"/>
                    <a:pt x="2146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55" name="Frihandsfigur: Form 189">
              <a:extLst>
                <a:ext uri="{FF2B5EF4-FFF2-40B4-BE49-F238E27FC236}">
                  <a16:creationId xmlns:a16="http://schemas.microsoft.com/office/drawing/2014/main" id="{D5F49BE4-7E0A-FE5B-3ECC-331674663B7E}"/>
                </a:ext>
              </a:extLst>
            </p:cNvPr>
            <p:cNvSpPr/>
            <p:nvPr/>
          </p:nvSpPr>
          <p:spPr>
            <a:xfrm>
              <a:off x="19899398" y="4351415"/>
              <a:ext cx="16415" cy="9616"/>
            </a:xfrm>
            <a:custGeom>
              <a:avLst/>
              <a:gdLst>
                <a:gd name="connsiteX0" fmla="*/ 4802 w 16415"/>
                <a:gd name="connsiteY0" fmla="*/ 9616 h 9616"/>
                <a:gd name="connsiteX1" fmla="*/ 11607 w 16415"/>
                <a:gd name="connsiteY1" fmla="*/ 9616 h 9616"/>
                <a:gd name="connsiteX2" fmla="*/ 16415 w 16415"/>
                <a:gd name="connsiteY2" fmla="*/ 4808 h 9616"/>
                <a:gd name="connsiteX3" fmla="*/ 11607 w 16415"/>
                <a:gd name="connsiteY3" fmla="*/ 0 h 9616"/>
                <a:gd name="connsiteX4" fmla="*/ 4802 w 16415"/>
                <a:gd name="connsiteY4" fmla="*/ 0 h 9616"/>
                <a:gd name="connsiteX5" fmla="*/ 0 w 16415"/>
                <a:gd name="connsiteY5" fmla="*/ 4808 h 9616"/>
                <a:gd name="connsiteX6" fmla="*/ 4802 w 16415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" h="9616">
                  <a:moveTo>
                    <a:pt x="4802" y="9616"/>
                  </a:moveTo>
                  <a:lnTo>
                    <a:pt x="11607" y="9616"/>
                  </a:lnTo>
                  <a:cubicBezTo>
                    <a:pt x="14255" y="9616"/>
                    <a:pt x="16415" y="7462"/>
                    <a:pt x="16415" y="4808"/>
                  </a:cubicBezTo>
                  <a:cubicBezTo>
                    <a:pt x="16415" y="2148"/>
                    <a:pt x="14255" y="0"/>
                    <a:pt x="11607" y="0"/>
                  </a:cubicBezTo>
                  <a:lnTo>
                    <a:pt x="4802" y="0"/>
                  </a:lnTo>
                  <a:cubicBezTo>
                    <a:pt x="2148" y="0"/>
                    <a:pt x="0" y="2154"/>
                    <a:pt x="0" y="4808"/>
                  </a:cubicBezTo>
                  <a:cubicBezTo>
                    <a:pt x="0" y="7468"/>
                    <a:pt x="2148" y="9616"/>
                    <a:pt x="4802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56" name="Frihandsfigur: Form 190">
              <a:extLst>
                <a:ext uri="{FF2B5EF4-FFF2-40B4-BE49-F238E27FC236}">
                  <a16:creationId xmlns:a16="http://schemas.microsoft.com/office/drawing/2014/main" id="{97E2ED26-FE29-BD9E-3F74-D470507596D0}"/>
                </a:ext>
              </a:extLst>
            </p:cNvPr>
            <p:cNvSpPr/>
            <p:nvPr/>
          </p:nvSpPr>
          <p:spPr>
            <a:xfrm>
              <a:off x="19858599" y="4351415"/>
              <a:ext cx="16415" cy="9616"/>
            </a:xfrm>
            <a:custGeom>
              <a:avLst/>
              <a:gdLst>
                <a:gd name="connsiteX0" fmla="*/ 4808 w 16415"/>
                <a:gd name="connsiteY0" fmla="*/ 9616 h 9616"/>
                <a:gd name="connsiteX1" fmla="*/ 11607 w 16415"/>
                <a:gd name="connsiteY1" fmla="*/ 9616 h 9616"/>
                <a:gd name="connsiteX2" fmla="*/ 16415 w 16415"/>
                <a:gd name="connsiteY2" fmla="*/ 4808 h 9616"/>
                <a:gd name="connsiteX3" fmla="*/ 11607 w 16415"/>
                <a:gd name="connsiteY3" fmla="*/ 0 h 9616"/>
                <a:gd name="connsiteX4" fmla="*/ 4808 w 16415"/>
                <a:gd name="connsiteY4" fmla="*/ 0 h 9616"/>
                <a:gd name="connsiteX5" fmla="*/ 0 w 16415"/>
                <a:gd name="connsiteY5" fmla="*/ 4808 h 9616"/>
                <a:gd name="connsiteX6" fmla="*/ 4808 w 16415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" h="9616">
                  <a:moveTo>
                    <a:pt x="4808" y="9616"/>
                  </a:moveTo>
                  <a:lnTo>
                    <a:pt x="11607" y="9616"/>
                  </a:lnTo>
                  <a:cubicBezTo>
                    <a:pt x="14267" y="9616"/>
                    <a:pt x="16415" y="7462"/>
                    <a:pt x="16415" y="4808"/>
                  </a:cubicBezTo>
                  <a:cubicBezTo>
                    <a:pt x="16415" y="2148"/>
                    <a:pt x="14268" y="0"/>
                    <a:pt x="11607" y="0"/>
                  </a:cubicBezTo>
                  <a:lnTo>
                    <a:pt x="4808" y="0"/>
                  </a:lnTo>
                  <a:cubicBezTo>
                    <a:pt x="2154" y="0"/>
                    <a:pt x="0" y="2154"/>
                    <a:pt x="0" y="4808"/>
                  </a:cubicBezTo>
                  <a:cubicBezTo>
                    <a:pt x="0" y="7468"/>
                    <a:pt x="2152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57" name="Frihandsfigur: Form 3072">
              <a:extLst>
                <a:ext uri="{FF2B5EF4-FFF2-40B4-BE49-F238E27FC236}">
                  <a16:creationId xmlns:a16="http://schemas.microsoft.com/office/drawing/2014/main" id="{4D4FE7C7-343A-6558-83BB-99D107ED76ED}"/>
                </a:ext>
              </a:extLst>
            </p:cNvPr>
            <p:cNvSpPr/>
            <p:nvPr/>
          </p:nvSpPr>
          <p:spPr>
            <a:xfrm>
              <a:off x="19838200" y="4351415"/>
              <a:ext cx="16408" cy="9616"/>
            </a:xfrm>
            <a:custGeom>
              <a:avLst/>
              <a:gdLst>
                <a:gd name="connsiteX0" fmla="*/ 4808 w 16408"/>
                <a:gd name="connsiteY0" fmla="*/ 9616 h 9616"/>
                <a:gd name="connsiteX1" fmla="*/ 11601 w 16408"/>
                <a:gd name="connsiteY1" fmla="*/ 9616 h 9616"/>
                <a:gd name="connsiteX2" fmla="*/ 16409 w 16408"/>
                <a:gd name="connsiteY2" fmla="*/ 4808 h 9616"/>
                <a:gd name="connsiteX3" fmla="*/ 11601 w 16408"/>
                <a:gd name="connsiteY3" fmla="*/ 0 h 9616"/>
                <a:gd name="connsiteX4" fmla="*/ 4808 w 16408"/>
                <a:gd name="connsiteY4" fmla="*/ 0 h 9616"/>
                <a:gd name="connsiteX5" fmla="*/ 0 w 16408"/>
                <a:gd name="connsiteY5" fmla="*/ 4808 h 9616"/>
                <a:gd name="connsiteX6" fmla="*/ 4808 w 16408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8" h="9616">
                  <a:moveTo>
                    <a:pt x="4808" y="9616"/>
                  </a:moveTo>
                  <a:lnTo>
                    <a:pt x="11601" y="9616"/>
                  </a:lnTo>
                  <a:cubicBezTo>
                    <a:pt x="14255" y="9616"/>
                    <a:pt x="16409" y="7462"/>
                    <a:pt x="16409" y="4808"/>
                  </a:cubicBezTo>
                  <a:cubicBezTo>
                    <a:pt x="16409" y="2148"/>
                    <a:pt x="14255" y="0"/>
                    <a:pt x="11601" y="0"/>
                  </a:cubicBezTo>
                  <a:lnTo>
                    <a:pt x="4808" y="0"/>
                  </a:lnTo>
                  <a:cubicBezTo>
                    <a:pt x="2154" y="0"/>
                    <a:pt x="0" y="2154"/>
                    <a:pt x="0" y="4808"/>
                  </a:cubicBezTo>
                  <a:cubicBezTo>
                    <a:pt x="0" y="7468"/>
                    <a:pt x="2154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58" name="Frihandsfigur: Form 3074">
              <a:extLst>
                <a:ext uri="{FF2B5EF4-FFF2-40B4-BE49-F238E27FC236}">
                  <a16:creationId xmlns:a16="http://schemas.microsoft.com/office/drawing/2014/main" id="{B1DF0317-825F-F178-AB2F-FC285BCA9A30}"/>
                </a:ext>
              </a:extLst>
            </p:cNvPr>
            <p:cNvSpPr/>
            <p:nvPr/>
          </p:nvSpPr>
          <p:spPr>
            <a:xfrm>
              <a:off x="19777004" y="4351415"/>
              <a:ext cx="16415" cy="9616"/>
            </a:xfrm>
            <a:custGeom>
              <a:avLst/>
              <a:gdLst>
                <a:gd name="connsiteX0" fmla="*/ 4808 w 16415"/>
                <a:gd name="connsiteY0" fmla="*/ 9616 h 9616"/>
                <a:gd name="connsiteX1" fmla="*/ 11607 w 16415"/>
                <a:gd name="connsiteY1" fmla="*/ 9616 h 9616"/>
                <a:gd name="connsiteX2" fmla="*/ 16415 w 16415"/>
                <a:gd name="connsiteY2" fmla="*/ 4808 h 9616"/>
                <a:gd name="connsiteX3" fmla="*/ 11607 w 16415"/>
                <a:gd name="connsiteY3" fmla="*/ 0 h 9616"/>
                <a:gd name="connsiteX4" fmla="*/ 4808 w 16415"/>
                <a:gd name="connsiteY4" fmla="*/ 0 h 9616"/>
                <a:gd name="connsiteX5" fmla="*/ 0 w 16415"/>
                <a:gd name="connsiteY5" fmla="*/ 4808 h 9616"/>
                <a:gd name="connsiteX6" fmla="*/ 4808 w 16415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" h="9616">
                  <a:moveTo>
                    <a:pt x="4808" y="9616"/>
                  </a:moveTo>
                  <a:lnTo>
                    <a:pt x="11607" y="9616"/>
                  </a:lnTo>
                  <a:cubicBezTo>
                    <a:pt x="14261" y="9616"/>
                    <a:pt x="16415" y="7462"/>
                    <a:pt x="16415" y="4808"/>
                  </a:cubicBezTo>
                  <a:cubicBezTo>
                    <a:pt x="16415" y="2148"/>
                    <a:pt x="14261" y="0"/>
                    <a:pt x="11607" y="0"/>
                  </a:cubicBezTo>
                  <a:lnTo>
                    <a:pt x="4808" y="0"/>
                  </a:lnTo>
                  <a:cubicBezTo>
                    <a:pt x="2154" y="0"/>
                    <a:pt x="0" y="2154"/>
                    <a:pt x="0" y="4808"/>
                  </a:cubicBezTo>
                  <a:cubicBezTo>
                    <a:pt x="-6" y="7468"/>
                    <a:pt x="2154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59" name="Frihandsfigur: Form 3075">
              <a:extLst>
                <a:ext uri="{FF2B5EF4-FFF2-40B4-BE49-F238E27FC236}">
                  <a16:creationId xmlns:a16="http://schemas.microsoft.com/office/drawing/2014/main" id="{51AEF903-FA71-4990-FDC5-5727DF826DC4}"/>
                </a:ext>
              </a:extLst>
            </p:cNvPr>
            <p:cNvSpPr/>
            <p:nvPr/>
          </p:nvSpPr>
          <p:spPr>
            <a:xfrm>
              <a:off x="19797408" y="4351415"/>
              <a:ext cx="16402" cy="9616"/>
            </a:xfrm>
            <a:custGeom>
              <a:avLst/>
              <a:gdLst>
                <a:gd name="connsiteX0" fmla="*/ 4808 w 16402"/>
                <a:gd name="connsiteY0" fmla="*/ 9616 h 9616"/>
                <a:gd name="connsiteX1" fmla="*/ 11601 w 16402"/>
                <a:gd name="connsiteY1" fmla="*/ 9616 h 9616"/>
                <a:gd name="connsiteX2" fmla="*/ 16402 w 16402"/>
                <a:gd name="connsiteY2" fmla="*/ 4808 h 9616"/>
                <a:gd name="connsiteX3" fmla="*/ 11601 w 16402"/>
                <a:gd name="connsiteY3" fmla="*/ 0 h 9616"/>
                <a:gd name="connsiteX4" fmla="*/ 4808 w 16402"/>
                <a:gd name="connsiteY4" fmla="*/ 0 h 9616"/>
                <a:gd name="connsiteX5" fmla="*/ 0 w 16402"/>
                <a:gd name="connsiteY5" fmla="*/ 4808 h 9616"/>
                <a:gd name="connsiteX6" fmla="*/ 4808 w 16402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2" h="9616">
                  <a:moveTo>
                    <a:pt x="4808" y="9616"/>
                  </a:moveTo>
                  <a:lnTo>
                    <a:pt x="11601" y="9616"/>
                  </a:lnTo>
                  <a:cubicBezTo>
                    <a:pt x="14248" y="9616"/>
                    <a:pt x="16402" y="7462"/>
                    <a:pt x="16402" y="4808"/>
                  </a:cubicBezTo>
                  <a:cubicBezTo>
                    <a:pt x="16402" y="2148"/>
                    <a:pt x="14248" y="0"/>
                    <a:pt x="11601" y="0"/>
                  </a:cubicBezTo>
                  <a:lnTo>
                    <a:pt x="4808" y="0"/>
                  </a:lnTo>
                  <a:cubicBezTo>
                    <a:pt x="2148" y="0"/>
                    <a:pt x="0" y="2154"/>
                    <a:pt x="0" y="4808"/>
                  </a:cubicBezTo>
                  <a:cubicBezTo>
                    <a:pt x="0" y="7468"/>
                    <a:pt x="2146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60" name="Frihandsfigur: Form 3077">
              <a:extLst>
                <a:ext uri="{FF2B5EF4-FFF2-40B4-BE49-F238E27FC236}">
                  <a16:creationId xmlns:a16="http://schemas.microsoft.com/office/drawing/2014/main" id="{2FC3B0B5-4488-A4C4-F686-8775B95F5E52}"/>
                </a:ext>
              </a:extLst>
            </p:cNvPr>
            <p:cNvSpPr/>
            <p:nvPr/>
          </p:nvSpPr>
          <p:spPr>
            <a:xfrm>
              <a:off x="19817801" y="4351415"/>
              <a:ext cx="16415" cy="9616"/>
            </a:xfrm>
            <a:custGeom>
              <a:avLst/>
              <a:gdLst>
                <a:gd name="connsiteX0" fmla="*/ 4808 w 16415"/>
                <a:gd name="connsiteY0" fmla="*/ 9616 h 9616"/>
                <a:gd name="connsiteX1" fmla="*/ 11607 w 16415"/>
                <a:gd name="connsiteY1" fmla="*/ 9616 h 9616"/>
                <a:gd name="connsiteX2" fmla="*/ 16415 w 16415"/>
                <a:gd name="connsiteY2" fmla="*/ 4808 h 9616"/>
                <a:gd name="connsiteX3" fmla="*/ 11607 w 16415"/>
                <a:gd name="connsiteY3" fmla="*/ 0 h 9616"/>
                <a:gd name="connsiteX4" fmla="*/ 4808 w 16415"/>
                <a:gd name="connsiteY4" fmla="*/ 0 h 9616"/>
                <a:gd name="connsiteX5" fmla="*/ 0 w 16415"/>
                <a:gd name="connsiteY5" fmla="*/ 4808 h 9616"/>
                <a:gd name="connsiteX6" fmla="*/ 4808 w 16415"/>
                <a:gd name="connsiteY6" fmla="*/ 9616 h 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5" h="9616">
                  <a:moveTo>
                    <a:pt x="4808" y="9616"/>
                  </a:moveTo>
                  <a:lnTo>
                    <a:pt x="11607" y="9616"/>
                  </a:lnTo>
                  <a:cubicBezTo>
                    <a:pt x="14261" y="9616"/>
                    <a:pt x="16415" y="7462"/>
                    <a:pt x="16415" y="4808"/>
                  </a:cubicBezTo>
                  <a:cubicBezTo>
                    <a:pt x="16415" y="2148"/>
                    <a:pt x="14261" y="0"/>
                    <a:pt x="11607" y="0"/>
                  </a:cubicBezTo>
                  <a:lnTo>
                    <a:pt x="4808" y="0"/>
                  </a:lnTo>
                  <a:cubicBezTo>
                    <a:pt x="2154" y="0"/>
                    <a:pt x="0" y="2154"/>
                    <a:pt x="0" y="4808"/>
                  </a:cubicBezTo>
                  <a:cubicBezTo>
                    <a:pt x="0" y="7468"/>
                    <a:pt x="2154" y="9616"/>
                    <a:pt x="4808" y="961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61" name="Frihandsfigur: Form 3078">
              <a:extLst>
                <a:ext uri="{FF2B5EF4-FFF2-40B4-BE49-F238E27FC236}">
                  <a16:creationId xmlns:a16="http://schemas.microsoft.com/office/drawing/2014/main" id="{79B90B86-9BB2-7CF6-504A-8EA9C5B19EF4}"/>
                </a:ext>
              </a:extLst>
            </p:cNvPr>
            <p:cNvSpPr/>
            <p:nvPr/>
          </p:nvSpPr>
          <p:spPr>
            <a:xfrm>
              <a:off x="19919795" y="4345030"/>
              <a:ext cx="12816" cy="16000"/>
            </a:xfrm>
            <a:custGeom>
              <a:avLst/>
              <a:gdLst>
                <a:gd name="connsiteX0" fmla="*/ 8009 w 12816"/>
                <a:gd name="connsiteY0" fmla="*/ 0 h 16000"/>
                <a:gd name="connsiteX1" fmla="*/ 3200 w 12816"/>
                <a:gd name="connsiteY1" fmla="*/ 4808 h 16000"/>
                <a:gd name="connsiteX2" fmla="*/ 3200 w 12816"/>
                <a:gd name="connsiteY2" fmla="*/ 6708 h 16000"/>
                <a:gd name="connsiteX3" fmla="*/ 0 w 12816"/>
                <a:gd name="connsiteY3" fmla="*/ 11192 h 16000"/>
                <a:gd name="connsiteX4" fmla="*/ 4808 w 12816"/>
                <a:gd name="connsiteY4" fmla="*/ 16000 h 16000"/>
                <a:gd name="connsiteX5" fmla="*/ 8009 w 12816"/>
                <a:gd name="connsiteY5" fmla="*/ 16000 h 16000"/>
                <a:gd name="connsiteX6" fmla="*/ 12817 w 12816"/>
                <a:gd name="connsiteY6" fmla="*/ 11192 h 16000"/>
                <a:gd name="connsiteX7" fmla="*/ 12490 w 12816"/>
                <a:gd name="connsiteY7" fmla="*/ 9603 h 16000"/>
                <a:gd name="connsiteX8" fmla="*/ 12817 w 12816"/>
                <a:gd name="connsiteY8" fmla="*/ 8009 h 16000"/>
                <a:gd name="connsiteX9" fmla="*/ 12817 w 12816"/>
                <a:gd name="connsiteY9" fmla="*/ 4808 h 16000"/>
                <a:gd name="connsiteX10" fmla="*/ 8009 w 12816"/>
                <a:gd name="connsiteY10" fmla="*/ 0 h 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6" h="16000">
                  <a:moveTo>
                    <a:pt x="8009" y="0"/>
                  </a:moveTo>
                  <a:cubicBezTo>
                    <a:pt x="5361" y="0"/>
                    <a:pt x="3200" y="2154"/>
                    <a:pt x="3200" y="4808"/>
                  </a:cubicBezTo>
                  <a:lnTo>
                    <a:pt x="3200" y="6708"/>
                  </a:lnTo>
                  <a:cubicBezTo>
                    <a:pt x="1345" y="7377"/>
                    <a:pt x="0" y="9110"/>
                    <a:pt x="0" y="11192"/>
                  </a:cubicBezTo>
                  <a:cubicBezTo>
                    <a:pt x="0" y="13846"/>
                    <a:pt x="2161" y="16000"/>
                    <a:pt x="4808" y="16000"/>
                  </a:cubicBezTo>
                  <a:lnTo>
                    <a:pt x="8009" y="16000"/>
                  </a:lnTo>
                  <a:cubicBezTo>
                    <a:pt x="10656" y="16000"/>
                    <a:pt x="12817" y="13846"/>
                    <a:pt x="12817" y="11192"/>
                  </a:cubicBezTo>
                  <a:cubicBezTo>
                    <a:pt x="12817" y="10633"/>
                    <a:pt x="12673" y="10105"/>
                    <a:pt x="12490" y="9603"/>
                  </a:cubicBezTo>
                  <a:cubicBezTo>
                    <a:pt x="12666" y="9095"/>
                    <a:pt x="12817" y="8576"/>
                    <a:pt x="12817" y="8009"/>
                  </a:cubicBezTo>
                  <a:lnTo>
                    <a:pt x="12817" y="4808"/>
                  </a:lnTo>
                  <a:cubicBezTo>
                    <a:pt x="12825" y="2154"/>
                    <a:pt x="10658" y="0"/>
                    <a:pt x="8009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62" name="Frihandsfigur: Form 3079">
              <a:extLst>
                <a:ext uri="{FF2B5EF4-FFF2-40B4-BE49-F238E27FC236}">
                  <a16:creationId xmlns:a16="http://schemas.microsoft.com/office/drawing/2014/main" id="{4EB808E2-1575-4162-1085-4B3238A12E79}"/>
                </a:ext>
              </a:extLst>
            </p:cNvPr>
            <p:cNvSpPr/>
            <p:nvPr/>
          </p:nvSpPr>
          <p:spPr>
            <a:xfrm>
              <a:off x="19922995" y="4309535"/>
              <a:ext cx="9616" cy="15529"/>
            </a:xfrm>
            <a:custGeom>
              <a:avLst/>
              <a:gdLst>
                <a:gd name="connsiteX0" fmla="*/ 4808 w 9616"/>
                <a:gd name="connsiteY0" fmla="*/ 0 h 15529"/>
                <a:gd name="connsiteX1" fmla="*/ 0 w 9616"/>
                <a:gd name="connsiteY1" fmla="*/ 4808 h 15529"/>
                <a:gd name="connsiteX2" fmla="*/ 0 w 9616"/>
                <a:gd name="connsiteY2" fmla="*/ 10722 h 15529"/>
                <a:gd name="connsiteX3" fmla="*/ 4808 w 9616"/>
                <a:gd name="connsiteY3" fmla="*/ 15530 h 15529"/>
                <a:gd name="connsiteX4" fmla="*/ 9616 w 9616"/>
                <a:gd name="connsiteY4" fmla="*/ 10722 h 15529"/>
                <a:gd name="connsiteX5" fmla="*/ 9616 w 9616"/>
                <a:gd name="connsiteY5" fmla="*/ 4808 h 15529"/>
                <a:gd name="connsiteX6" fmla="*/ 4808 w 9616"/>
                <a:gd name="connsiteY6" fmla="*/ 0 h 1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29">
                  <a:moveTo>
                    <a:pt x="4808" y="0"/>
                  </a:moveTo>
                  <a:cubicBezTo>
                    <a:pt x="2160" y="0"/>
                    <a:pt x="0" y="2154"/>
                    <a:pt x="0" y="4808"/>
                  </a:cubicBezTo>
                  <a:lnTo>
                    <a:pt x="0" y="10722"/>
                  </a:lnTo>
                  <a:cubicBezTo>
                    <a:pt x="0" y="13382"/>
                    <a:pt x="2160" y="15530"/>
                    <a:pt x="4808" y="15530"/>
                  </a:cubicBezTo>
                  <a:cubicBezTo>
                    <a:pt x="7456" y="15530"/>
                    <a:pt x="9616" y="13376"/>
                    <a:pt x="9616" y="10722"/>
                  </a:cubicBezTo>
                  <a:lnTo>
                    <a:pt x="9616" y="4808"/>
                  </a:lnTo>
                  <a:cubicBezTo>
                    <a:pt x="9625" y="2154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63" name="Frihandsfigur: Form 3080">
              <a:extLst>
                <a:ext uri="{FF2B5EF4-FFF2-40B4-BE49-F238E27FC236}">
                  <a16:creationId xmlns:a16="http://schemas.microsoft.com/office/drawing/2014/main" id="{65CE3FC7-870C-2A68-3583-3962750F799E}"/>
                </a:ext>
              </a:extLst>
            </p:cNvPr>
            <p:cNvSpPr/>
            <p:nvPr/>
          </p:nvSpPr>
          <p:spPr>
            <a:xfrm>
              <a:off x="19922995" y="4291782"/>
              <a:ext cx="9616" cy="15529"/>
            </a:xfrm>
            <a:custGeom>
              <a:avLst/>
              <a:gdLst>
                <a:gd name="connsiteX0" fmla="*/ 4808 w 9616"/>
                <a:gd name="connsiteY0" fmla="*/ 0 h 15529"/>
                <a:gd name="connsiteX1" fmla="*/ 0 w 9616"/>
                <a:gd name="connsiteY1" fmla="*/ 4808 h 15529"/>
                <a:gd name="connsiteX2" fmla="*/ 0 w 9616"/>
                <a:gd name="connsiteY2" fmla="*/ 10722 h 15529"/>
                <a:gd name="connsiteX3" fmla="*/ 4808 w 9616"/>
                <a:gd name="connsiteY3" fmla="*/ 15530 h 15529"/>
                <a:gd name="connsiteX4" fmla="*/ 9616 w 9616"/>
                <a:gd name="connsiteY4" fmla="*/ 10722 h 15529"/>
                <a:gd name="connsiteX5" fmla="*/ 9616 w 9616"/>
                <a:gd name="connsiteY5" fmla="*/ 4808 h 15529"/>
                <a:gd name="connsiteX6" fmla="*/ 4808 w 9616"/>
                <a:gd name="connsiteY6" fmla="*/ 0 h 1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29">
                  <a:moveTo>
                    <a:pt x="4808" y="0"/>
                  </a:moveTo>
                  <a:cubicBezTo>
                    <a:pt x="2160" y="0"/>
                    <a:pt x="0" y="2154"/>
                    <a:pt x="0" y="4808"/>
                  </a:cubicBezTo>
                  <a:lnTo>
                    <a:pt x="0" y="10722"/>
                  </a:lnTo>
                  <a:cubicBezTo>
                    <a:pt x="0" y="13376"/>
                    <a:pt x="2160" y="15530"/>
                    <a:pt x="4808" y="15530"/>
                  </a:cubicBezTo>
                  <a:cubicBezTo>
                    <a:pt x="7456" y="15530"/>
                    <a:pt x="9616" y="13376"/>
                    <a:pt x="9616" y="10722"/>
                  </a:cubicBezTo>
                  <a:lnTo>
                    <a:pt x="9616" y="4808"/>
                  </a:lnTo>
                  <a:cubicBezTo>
                    <a:pt x="9625" y="2154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64" name="Frihandsfigur: Form 3081">
              <a:extLst>
                <a:ext uri="{FF2B5EF4-FFF2-40B4-BE49-F238E27FC236}">
                  <a16:creationId xmlns:a16="http://schemas.microsoft.com/office/drawing/2014/main" id="{FEB1B1D8-27DA-9A85-6B01-E4637262F0D7}"/>
                </a:ext>
              </a:extLst>
            </p:cNvPr>
            <p:cNvSpPr/>
            <p:nvPr/>
          </p:nvSpPr>
          <p:spPr>
            <a:xfrm>
              <a:off x="19922995" y="4327288"/>
              <a:ext cx="9616" cy="15529"/>
            </a:xfrm>
            <a:custGeom>
              <a:avLst/>
              <a:gdLst>
                <a:gd name="connsiteX0" fmla="*/ 4808 w 9616"/>
                <a:gd name="connsiteY0" fmla="*/ 0 h 15529"/>
                <a:gd name="connsiteX1" fmla="*/ 0 w 9616"/>
                <a:gd name="connsiteY1" fmla="*/ 4808 h 15529"/>
                <a:gd name="connsiteX2" fmla="*/ 0 w 9616"/>
                <a:gd name="connsiteY2" fmla="*/ 10722 h 15529"/>
                <a:gd name="connsiteX3" fmla="*/ 4808 w 9616"/>
                <a:gd name="connsiteY3" fmla="*/ 15530 h 15529"/>
                <a:gd name="connsiteX4" fmla="*/ 9616 w 9616"/>
                <a:gd name="connsiteY4" fmla="*/ 10722 h 15529"/>
                <a:gd name="connsiteX5" fmla="*/ 9616 w 9616"/>
                <a:gd name="connsiteY5" fmla="*/ 4808 h 15529"/>
                <a:gd name="connsiteX6" fmla="*/ 4808 w 9616"/>
                <a:gd name="connsiteY6" fmla="*/ 0 h 1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29">
                  <a:moveTo>
                    <a:pt x="4808" y="0"/>
                  </a:moveTo>
                  <a:cubicBezTo>
                    <a:pt x="2160" y="0"/>
                    <a:pt x="0" y="2154"/>
                    <a:pt x="0" y="4808"/>
                  </a:cubicBezTo>
                  <a:lnTo>
                    <a:pt x="0" y="10722"/>
                  </a:lnTo>
                  <a:cubicBezTo>
                    <a:pt x="0" y="13376"/>
                    <a:pt x="2160" y="15530"/>
                    <a:pt x="4808" y="15530"/>
                  </a:cubicBezTo>
                  <a:cubicBezTo>
                    <a:pt x="7456" y="15530"/>
                    <a:pt x="9616" y="13376"/>
                    <a:pt x="9616" y="10722"/>
                  </a:cubicBezTo>
                  <a:lnTo>
                    <a:pt x="9616" y="4808"/>
                  </a:lnTo>
                  <a:cubicBezTo>
                    <a:pt x="9625" y="2146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65" name="Frihandsfigur: Form 3082">
              <a:extLst>
                <a:ext uri="{FF2B5EF4-FFF2-40B4-BE49-F238E27FC236}">
                  <a16:creationId xmlns:a16="http://schemas.microsoft.com/office/drawing/2014/main" id="{6B334503-CFD1-1505-6E5B-800D9DE80B2B}"/>
                </a:ext>
              </a:extLst>
            </p:cNvPr>
            <p:cNvSpPr/>
            <p:nvPr/>
          </p:nvSpPr>
          <p:spPr>
            <a:xfrm>
              <a:off x="19922995" y="4274024"/>
              <a:ext cx="9616" cy="15538"/>
            </a:xfrm>
            <a:custGeom>
              <a:avLst/>
              <a:gdLst>
                <a:gd name="connsiteX0" fmla="*/ 4808 w 9616"/>
                <a:gd name="connsiteY0" fmla="*/ 0 h 15538"/>
                <a:gd name="connsiteX1" fmla="*/ 0 w 9616"/>
                <a:gd name="connsiteY1" fmla="*/ 4808 h 15538"/>
                <a:gd name="connsiteX2" fmla="*/ 0 w 9616"/>
                <a:gd name="connsiteY2" fmla="*/ 10730 h 15538"/>
                <a:gd name="connsiteX3" fmla="*/ 4808 w 9616"/>
                <a:gd name="connsiteY3" fmla="*/ 15539 h 15538"/>
                <a:gd name="connsiteX4" fmla="*/ 9616 w 9616"/>
                <a:gd name="connsiteY4" fmla="*/ 10730 h 15538"/>
                <a:gd name="connsiteX5" fmla="*/ 9616 w 9616"/>
                <a:gd name="connsiteY5" fmla="*/ 4808 h 15538"/>
                <a:gd name="connsiteX6" fmla="*/ 4808 w 9616"/>
                <a:gd name="connsiteY6" fmla="*/ 0 h 1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38">
                  <a:moveTo>
                    <a:pt x="4808" y="0"/>
                  </a:moveTo>
                  <a:cubicBezTo>
                    <a:pt x="2160" y="0"/>
                    <a:pt x="0" y="2154"/>
                    <a:pt x="0" y="4808"/>
                  </a:cubicBezTo>
                  <a:lnTo>
                    <a:pt x="0" y="10730"/>
                  </a:lnTo>
                  <a:cubicBezTo>
                    <a:pt x="0" y="13384"/>
                    <a:pt x="2160" y="15539"/>
                    <a:pt x="4808" y="15539"/>
                  </a:cubicBezTo>
                  <a:cubicBezTo>
                    <a:pt x="7456" y="15539"/>
                    <a:pt x="9616" y="13384"/>
                    <a:pt x="9616" y="10730"/>
                  </a:cubicBezTo>
                  <a:lnTo>
                    <a:pt x="9616" y="4808"/>
                  </a:lnTo>
                  <a:cubicBezTo>
                    <a:pt x="9625" y="2154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66" name="Frihandsfigur: Form 3083">
              <a:extLst>
                <a:ext uri="{FF2B5EF4-FFF2-40B4-BE49-F238E27FC236}">
                  <a16:creationId xmlns:a16="http://schemas.microsoft.com/office/drawing/2014/main" id="{D78CC567-6550-AB0B-08F3-4C99D695B638}"/>
                </a:ext>
              </a:extLst>
            </p:cNvPr>
            <p:cNvSpPr/>
            <p:nvPr/>
          </p:nvSpPr>
          <p:spPr>
            <a:xfrm>
              <a:off x="19922995" y="4256282"/>
              <a:ext cx="9616" cy="15529"/>
            </a:xfrm>
            <a:custGeom>
              <a:avLst/>
              <a:gdLst>
                <a:gd name="connsiteX0" fmla="*/ 4808 w 9616"/>
                <a:gd name="connsiteY0" fmla="*/ 0 h 15529"/>
                <a:gd name="connsiteX1" fmla="*/ 0 w 9616"/>
                <a:gd name="connsiteY1" fmla="*/ 4808 h 15529"/>
                <a:gd name="connsiteX2" fmla="*/ 0 w 9616"/>
                <a:gd name="connsiteY2" fmla="*/ 10722 h 15529"/>
                <a:gd name="connsiteX3" fmla="*/ 4808 w 9616"/>
                <a:gd name="connsiteY3" fmla="*/ 15530 h 15529"/>
                <a:gd name="connsiteX4" fmla="*/ 9616 w 9616"/>
                <a:gd name="connsiteY4" fmla="*/ 10722 h 15529"/>
                <a:gd name="connsiteX5" fmla="*/ 9616 w 9616"/>
                <a:gd name="connsiteY5" fmla="*/ 4808 h 15529"/>
                <a:gd name="connsiteX6" fmla="*/ 4808 w 9616"/>
                <a:gd name="connsiteY6" fmla="*/ 0 h 1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29">
                  <a:moveTo>
                    <a:pt x="4808" y="0"/>
                  </a:moveTo>
                  <a:cubicBezTo>
                    <a:pt x="2160" y="0"/>
                    <a:pt x="0" y="2154"/>
                    <a:pt x="0" y="4808"/>
                  </a:cubicBezTo>
                  <a:lnTo>
                    <a:pt x="0" y="10722"/>
                  </a:lnTo>
                  <a:cubicBezTo>
                    <a:pt x="0" y="13376"/>
                    <a:pt x="2160" y="15530"/>
                    <a:pt x="4808" y="15530"/>
                  </a:cubicBezTo>
                  <a:cubicBezTo>
                    <a:pt x="7456" y="15530"/>
                    <a:pt x="9616" y="13376"/>
                    <a:pt x="9616" y="10722"/>
                  </a:cubicBezTo>
                  <a:lnTo>
                    <a:pt x="9616" y="4808"/>
                  </a:lnTo>
                  <a:cubicBezTo>
                    <a:pt x="9625" y="2148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67" name="Frihandsfigur: Form 3084">
              <a:extLst>
                <a:ext uri="{FF2B5EF4-FFF2-40B4-BE49-F238E27FC236}">
                  <a16:creationId xmlns:a16="http://schemas.microsoft.com/office/drawing/2014/main" id="{742A551A-8778-366C-3C12-63BC9463A697}"/>
                </a:ext>
              </a:extLst>
            </p:cNvPr>
            <p:cNvSpPr/>
            <p:nvPr/>
          </p:nvSpPr>
          <p:spPr>
            <a:xfrm>
              <a:off x="19922995" y="4238535"/>
              <a:ext cx="9616" cy="15529"/>
            </a:xfrm>
            <a:custGeom>
              <a:avLst/>
              <a:gdLst>
                <a:gd name="connsiteX0" fmla="*/ 4808 w 9616"/>
                <a:gd name="connsiteY0" fmla="*/ 0 h 15529"/>
                <a:gd name="connsiteX1" fmla="*/ 0 w 9616"/>
                <a:gd name="connsiteY1" fmla="*/ 4808 h 15529"/>
                <a:gd name="connsiteX2" fmla="*/ 0 w 9616"/>
                <a:gd name="connsiteY2" fmla="*/ 10722 h 15529"/>
                <a:gd name="connsiteX3" fmla="*/ 4808 w 9616"/>
                <a:gd name="connsiteY3" fmla="*/ 15530 h 15529"/>
                <a:gd name="connsiteX4" fmla="*/ 9616 w 9616"/>
                <a:gd name="connsiteY4" fmla="*/ 10722 h 15529"/>
                <a:gd name="connsiteX5" fmla="*/ 9616 w 9616"/>
                <a:gd name="connsiteY5" fmla="*/ 4808 h 15529"/>
                <a:gd name="connsiteX6" fmla="*/ 4808 w 9616"/>
                <a:gd name="connsiteY6" fmla="*/ 0 h 1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" h="15529">
                  <a:moveTo>
                    <a:pt x="4808" y="0"/>
                  </a:moveTo>
                  <a:cubicBezTo>
                    <a:pt x="2160" y="0"/>
                    <a:pt x="0" y="2160"/>
                    <a:pt x="0" y="4808"/>
                  </a:cubicBezTo>
                  <a:lnTo>
                    <a:pt x="0" y="10722"/>
                  </a:lnTo>
                  <a:cubicBezTo>
                    <a:pt x="0" y="13376"/>
                    <a:pt x="2160" y="15530"/>
                    <a:pt x="4808" y="15530"/>
                  </a:cubicBezTo>
                  <a:cubicBezTo>
                    <a:pt x="7456" y="15530"/>
                    <a:pt x="9616" y="13376"/>
                    <a:pt x="9616" y="10722"/>
                  </a:cubicBezTo>
                  <a:lnTo>
                    <a:pt x="9616" y="4808"/>
                  </a:lnTo>
                  <a:cubicBezTo>
                    <a:pt x="9625" y="2160"/>
                    <a:pt x="7458" y="0"/>
                    <a:pt x="4808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  <p:sp>
          <p:nvSpPr>
            <p:cNvPr id="168" name="Frihandsfigur: Form 3085">
              <a:extLst>
                <a:ext uri="{FF2B5EF4-FFF2-40B4-BE49-F238E27FC236}">
                  <a16:creationId xmlns:a16="http://schemas.microsoft.com/office/drawing/2014/main" id="{0315CC3A-E8C3-EF55-C692-AE40C66354F5}"/>
                </a:ext>
              </a:extLst>
            </p:cNvPr>
            <p:cNvSpPr/>
            <p:nvPr/>
          </p:nvSpPr>
          <p:spPr>
            <a:xfrm>
              <a:off x="19911787" y="4155926"/>
              <a:ext cx="32044" cy="80384"/>
            </a:xfrm>
            <a:custGeom>
              <a:avLst/>
              <a:gdLst>
                <a:gd name="connsiteX0" fmla="*/ 13143 w 32044"/>
                <a:gd name="connsiteY0" fmla="*/ 40498 h 80384"/>
                <a:gd name="connsiteX1" fmla="*/ 13143 w 32044"/>
                <a:gd name="connsiteY1" fmla="*/ 42269 h 80384"/>
                <a:gd name="connsiteX2" fmla="*/ 14418 w 32044"/>
                <a:gd name="connsiteY2" fmla="*/ 42269 h 80384"/>
                <a:gd name="connsiteX3" fmla="*/ 14418 w 32044"/>
                <a:gd name="connsiteY3" fmla="*/ 50852 h 80384"/>
                <a:gd name="connsiteX4" fmla="*/ 5113 w 32044"/>
                <a:gd name="connsiteY4" fmla="*/ 60938 h 80384"/>
                <a:gd name="connsiteX5" fmla="*/ 11698 w 32044"/>
                <a:gd name="connsiteY5" fmla="*/ 70347 h 80384"/>
                <a:gd name="connsiteX6" fmla="*/ 11211 w 32044"/>
                <a:gd name="connsiteY6" fmla="*/ 72376 h 80384"/>
                <a:gd name="connsiteX7" fmla="*/ 11211 w 32044"/>
                <a:gd name="connsiteY7" fmla="*/ 75577 h 80384"/>
                <a:gd name="connsiteX8" fmla="*/ 16019 w 32044"/>
                <a:gd name="connsiteY8" fmla="*/ 80385 h 80384"/>
                <a:gd name="connsiteX9" fmla="*/ 20827 w 32044"/>
                <a:gd name="connsiteY9" fmla="*/ 75577 h 80384"/>
                <a:gd name="connsiteX10" fmla="*/ 20827 w 32044"/>
                <a:gd name="connsiteY10" fmla="*/ 72376 h 80384"/>
                <a:gd name="connsiteX11" fmla="*/ 20347 w 32044"/>
                <a:gd name="connsiteY11" fmla="*/ 70347 h 80384"/>
                <a:gd name="connsiteX12" fmla="*/ 26926 w 32044"/>
                <a:gd name="connsiteY12" fmla="*/ 60938 h 80384"/>
                <a:gd name="connsiteX13" fmla="*/ 17621 w 32044"/>
                <a:gd name="connsiteY13" fmla="*/ 50852 h 80384"/>
                <a:gd name="connsiteX14" fmla="*/ 17621 w 32044"/>
                <a:gd name="connsiteY14" fmla="*/ 42269 h 80384"/>
                <a:gd name="connsiteX15" fmla="*/ 18902 w 32044"/>
                <a:gd name="connsiteY15" fmla="*/ 42269 h 80384"/>
                <a:gd name="connsiteX16" fmla="*/ 18902 w 32044"/>
                <a:gd name="connsiteY16" fmla="*/ 40498 h 80384"/>
                <a:gd name="connsiteX17" fmla="*/ 32045 w 32044"/>
                <a:gd name="connsiteY17" fmla="*/ 20431 h 80384"/>
                <a:gd name="connsiteX18" fmla="*/ 16019 w 32044"/>
                <a:gd name="connsiteY18" fmla="*/ 0 h 80384"/>
                <a:gd name="connsiteX19" fmla="*/ 0 w 32044"/>
                <a:gd name="connsiteY19" fmla="*/ 20431 h 80384"/>
                <a:gd name="connsiteX20" fmla="*/ 13143 w 32044"/>
                <a:gd name="connsiteY20" fmla="*/ 40498 h 80384"/>
                <a:gd name="connsiteX21" fmla="*/ 22115 w 32044"/>
                <a:gd name="connsiteY21" fmla="*/ 60942 h 80384"/>
                <a:gd name="connsiteX22" fmla="*/ 16019 w 32044"/>
                <a:gd name="connsiteY22" fmla="*/ 66388 h 80384"/>
                <a:gd name="connsiteX23" fmla="*/ 9923 w 32044"/>
                <a:gd name="connsiteY23" fmla="*/ 60942 h 80384"/>
                <a:gd name="connsiteX24" fmla="*/ 14414 w 32044"/>
                <a:gd name="connsiteY24" fmla="*/ 55802 h 80384"/>
                <a:gd name="connsiteX25" fmla="*/ 14414 w 32044"/>
                <a:gd name="connsiteY25" fmla="*/ 60955 h 80384"/>
                <a:gd name="connsiteX26" fmla="*/ 16015 w 32044"/>
                <a:gd name="connsiteY26" fmla="*/ 62556 h 80384"/>
                <a:gd name="connsiteX27" fmla="*/ 17616 w 32044"/>
                <a:gd name="connsiteY27" fmla="*/ 60955 h 80384"/>
                <a:gd name="connsiteX28" fmla="*/ 17616 w 32044"/>
                <a:gd name="connsiteY28" fmla="*/ 55802 h 80384"/>
                <a:gd name="connsiteX29" fmla="*/ 22115 w 32044"/>
                <a:gd name="connsiteY29" fmla="*/ 60942 h 80384"/>
                <a:gd name="connsiteX30" fmla="*/ 5920 w 32044"/>
                <a:gd name="connsiteY30" fmla="*/ 13410 h 80384"/>
                <a:gd name="connsiteX31" fmla="*/ 11425 w 32044"/>
                <a:gd name="connsiteY31" fmla="*/ 9297 h 80384"/>
                <a:gd name="connsiteX32" fmla="*/ 11730 w 32044"/>
                <a:gd name="connsiteY32" fmla="*/ 16155 h 80384"/>
                <a:gd name="connsiteX33" fmla="*/ 6225 w 32044"/>
                <a:gd name="connsiteY33" fmla="*/ 20268 h 80384"/>
                <a:gd name="connsiteX34" fmla="*/ 5920 w 32044"/>
                <a:gd name="connsiteY34" fmla="*/ 13410 h 8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044" h="80384">
                  <a:moveTo>
                    <a:pt x="13143" y="40498"/>
                  </a:moveTo>
                  <a:lnTo>
                    <a:pt x="13143" y="42269"/>
                  </a:lnTo>
                  <a:lnTo>
                    <a:pt x="14418" y="42269"/>
                  </a:lnTo>
                  <a:lnTo>
                    <a:pt x="14418" y="50852"/>
                  </a:lnTo>
                  <a:cubicBezTo>
                    <a:pt x="9167" y="51587"/>
                    <a:pt x="5113" y="55810"/>
                    <a:pt x="5113" y="60938"/>
                  </a:cubicBezTo>
                  <a:cubicBezTo>
                    <a:pt x="5113" y="65149"/>
                    <a:pt x="7833" y="68767"/>
                    <a:pt x="11698" y="70347"/>
                  </a:cubicBezTo>
                  <a:cubicBezTo>
                    <a:pt x="11406" y="70966"/>
                    <a:pt x="11211" y="71641"/>
                    <a:pt x="11211" y="72376"/>
                  </a:cubicBezTo>
                  <a:lnTo>
                    <a:pt x="11211" y="75577"/>
                  </a:lnTo>
                  <a:cubicBezTo>
                    <a:pt x="11211" y="78237"/>
                    <a:pt x="13372" y="80385"/>
                    <a:pt x="16019" y="80385"/>
                  </a:cubicBezTo>
                  <a:cubicBezTo>
                    <a:pt x="18667" y="80385"/>
                    <a:pt x="20827" y="78231"/>
                    <a:pt x="20827" y="75577"/>
                  </a:cubicBezTo>
                  <a:lnTo>
                    <a:pt x="20827" y="72376"/>
                  </a:lnTo>
                  <a:cubicBezTo>
                    <a:pt x="20827" y="71641"/>
                    <a:pt x="20633" y="70970"/>
                    <a:pt x="20347" y="70347"/>
                  </a:cubicBezTo>
                  <a:cubicBezTo>
                    <a:pt x="24212" y="68767"/>
                    <a:pt x="26926" y="65147"/>
                    <a:pt x="26926" y="60938"/>
                  </a:cubicBezTo>
                  <a:cubicBezTo>
                    <a:pt x="26926" y="55804"/>
                    <a:pt x="22878" y="51589"/>
                    <a:pt x="17621" y="50852"/>
                  </a:cubicBezTo>
                  <a:lnTo>
                    <a:pt x="17621" y="42269"/>
                  </a:lnTo>
                  <a:lnTo>
                    <a:pt x="18902" y="42269"/>
                  </a:lnTo>
                  <a:lnTo>
                    <a:pt x="18902" y="40498"/>
                  </a:lnTo>
                  <a:cubicBezTo>
                    <a:pt x="26367" y="38768"/>
                    <a:pt x="32045" y="30465"/>
                    <a:pt x="32045" y="20431"/>
                  </a:cubicBezTo>
                  <a:cubicBezTo>
                    <a:pt x="32045" y="9148"/>
                    <a:pt x="24869" y="0"/>
                    <a:pt x="16019" y="0"/>
                  </a:cubicBezTo>
                  <a:cubicBezTo>
                    <a:pt x="7170" y="0"/>
                    <a:pt x="0" y="9148"/>
                    <a:pt x="0" y="20431"/>
                  </a:cubicBezTo>
                  <a:cubicBezTo>
                    <a:pt x="-2" y="30465"/>
                    <a:pt x="5672" y="38768"/>
                    <a:pt x="13143" y="40498"/>
                  </a:cubicBezTo>
                  <a:close/>
                  <a:moveTo>
                    <a:pt x="22115" y="60942"/>
                  </a:moveTo>
                  <a:cubicBezTo>
                    <a:pt x="22115" y="63948"/>
                    <a:pt x="19383" y="66388"/>
                    <a:pt x="16019" y="66388"/>
                  </a:cubicBezTo>
                  <a:cubicBezTo>
                    <a:pt x="12662" y="66388"/>
                    <a:pt x="9923" y="63948"/>
                    <a:pt x="9923" y="60942"/>
                  </a:cubicBezTo>
                  <a:cubicBezTo>
                    <a:pt x="9923" y="58449"/>
                    <a:pt x="11855" y="56439"/>
                    <a:pt x="14414" y="55802"/>
                  </a:cubicBezTo>
                  <a:lnTo>
                    <a:pt x="14414" y="60955"/>
                  </a:lnTo>
                  <a:cubicBezTo>
                    <a:pt x="14414" y="61840"/>
                    <a:pt x="15123" y="62556"/>
                    <a:pt x="16015" y="62556"/>
                  </a:cubicBezTo>
                  <a:cubicBezTo>
                    <a:pt x="16907" y="62556"/>
                    <a:pt x="17616" y="61840"/>
                    <a:pt x="17616" y="60955"/>
                  </a:cubicBezTo>
                  <a:lnTo>
                    <a:pt x="17616" y="55802"/>
                  </a:lnTo>
                  <a:cubicBezTo>
                    <a:pt x="20190" y="56433"/>
                    <a:pt x="22115" y="58449"/>
                    <a:pt x="22115" y="60942"/>
                  </a:cubicBezTo>
                  <a:close/>
                  <a:moveTo>
                    <a:pt x="5920" y="13410"/>
                  </a:moveTo>
                  <a:cubicBezTo>
                    <a:pt x="7352" y="10392"/>
                    <a:pt x="9824" y="8536"/>
                    <a:pt x="11425" y="9297"/>
                  </a:cubicBezTo>
                  <a:cubicBezTo>
                    <a:pt x="13032" y="10051"/>
                    <a:pt x="13162" y="13135"/>
                    <a:pt x="11730" y="16155"/>
                  </a:cubicBezTo>
                  <a:cubicBezTo>
                    <a:pt x="10298" y="19188"/>
                    <a:pt x="7839" y="21029"/>
                    <a:pt x="6225" y="20268"/>
                  </a:cubicBezTo>
                  <a:cubicBezTo>
                    <a:pt x="4624" y="19514"/>
                    <a:pt x="4488" y="16428"/>
                    <a:pt x="5920" y="1341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latin typeface="Texta Alt Book" panose="02000000000000000000" pitchFamily="50" charset="0"/>
              </a:endParaRPr>
            </a:p>
          </p:txBody>
        </p:sp>
      </p:grpSp>
      <p:pic>
        <p:nvPicPr>
          <p:cNvPr id="169" name="Bild 3087">
            <a:extLst>
              <a:ext uri="{FF2B5EF4-FFF2-40B4-BE49-F238E27FC236}">
                <a16:creationId xmlns:a16="http://schemas.microsoft.com/office/drawing/2014/main" id="{9F607803-1849-FB51-7C10-AFCAA9258304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 rot="444082">
            <a:off x="9685545" y="4260146"/>
            <a:ext cx="478804" cy="473135"/>
          </a:xfrm>
          <a:prstGeom prst="rect">
            <a:avLst/>
          </a:prstGeom>
        </p:spPr>
      </p:pic>
      <p:pic>
        <p:nvPicPr>
          <p:cNvPr id="170" name="Bild 3089">
            <a:extLst>
              <a:ext uri="{FF2B5EF4-FFF2-40B4-BE49-F238E27FC236}">
                <a16:creationId xmlns:a16="http://schemas.microsoft.com/office/drawing/2014/main" id="{C40EDA60-4C1F-DD6F-B143-592B89FDAD54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895587" y="6043981"/>
            <a:ext cx="543681" cy="597834"/>
          </a:xfrm>
          <a:prstGeom prst="rect">
            <a:avLst/>
          </a:prstGeom>
        </p:spPr>
      </p:pic>
      <p:pic>
        <p:nvPicPr>
          <p:cNvPr id="171" name="Picture 6" descr="如何在Ubuntu 20.04 LTS上安装Grafana - 技术教程">
            <a:extLst>
              <a:ext uri="{FF2B5EF4-FFF2-40B4-BE49-F238E27FC236}">
                <a16:creationId xmlns:a16="http://schemas.microsoft.com/office/drawing/2014/main" id="{6A874054-7162-899A-04A3-15CEF366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261" y="5919510"/>
            <a:ext cx="421476" cy="4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Bildobjekt 9">
            <a:extLst>
              <a:ext uri="{FF2B5EF4-FFF2-40B4-BE49-F238E27FC236}">
                <a16:creationId xmlns:a16="http://schemas.microsoft.com/office/drawing/2014/main" id="{FFE9C22F-3690-F486-EE67-FF8AA37BCF82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572" y="4970857"/>
            <a:ext cx="1068538" cy="294769"/>
          </a:xfrm>
          <a:prstGeom prst="rect">
            <a:avLst/>
          </a:prstGeom>
        </p:spPr>
      </p:pic>
      <p:pic>
        <p:nvPicPr>
          <p:cNvPr id="173" name="Picture 12" descr="About Node-RED">
            <a:extLst>
              <a:ext uri="{FF2B5EF4-FFF2-40B4-BE49-F238E27FC236}">
                <a16:creationId xmlns:a16="http://schemas.microsoft.com/office/drawing/2014/main" id="{38F3FCA1-D5A4-1332-1446-5DCB20E5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7621" y="4364304"/>
            <a:ext cx="582435" cy="58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4" descr="Microsoft Power BI Pricing, Features, Reviews &amp; Alternatives | GetApp">
            <a:extLst>
              <a:ext uri="{FF2B5EF4-FFF2-40B4-BE49-F238E27FC236}">
                <a16:creationId xmlns:a16="http://schemas.microsoft.com/office/drawing/2014/main" id="{3221ADAF-28B7-F838-26C9-2C7B7946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8306" y="5455170"/>
            <a:ext cx="369531" cy="3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74" descr="How to Get ChatGPT to Write Better Fiction - How-To Geek | Nulis Sama">
            <a:extLst>
              <a:ext uri="{FF2B5EF4-FFF2-40B4-BE49-F238E27FC236}">
                <a16:creationId xmlns:a16="http://schemas.microsoft.com/office/drawing/2014/main" id="{E1B8F7F1-B3D6-AACC-38CF-075709487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60763" y="5366396"/>
            <a:ext cx="442969" cy="4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1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26C7-F97D-A9D8-5110-B6C3F266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IoT Platform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202CC-0ADB-D839-810C-09F7B28F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484B1-06DB-3F6D-0B44-520AB71D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10</a:t>
            </a:fld>
            <a:endParaRPr lang="en-US"/>
          </a:p>
        </p:txBody>
      </p:sp>
      <p:sp>
        <p:nvSpPr>
          <p:cNvPr id="7" name="Google Shape;93;p2">
            <a:extLst>
              <a:ext uri="{FF2B5EF4-FFF2-40B4-BE49-F238E27FC236}">
                <a16:creationId xmlns:a16="http://schemas.microsoft.com/office/drawing/2014/main" id="{98256757-67ED-4D19-71CA-BD3B8E58C4C7}"/>
              </a:ext>
            </a:extLst>
          </p:cNvPr>
          <p:cNvSpPr txBox="1"/>
          <p:nvPr/>
        </p:nvSpPr>
        <p:spPr>
          <a:xfrm>
            <a:off x="1430699" y="827394"/>
            <a:ext cx="1186286" cy="30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buClr>
                <a:srgbClr val="000000"/>
              </a:buClr>
              <a:buSzPts val="1800"/>
              <a:defRPr/>
            </a:pPr>
            <a:r>
              <a:rPr lang="en-US" sz="1400">
                <a:latin typeface="Texta Alt Heavy" panose="02000000000000000000" pitchFamily="50" charset="0"/>
                <a:ea typeface="Arial"/>
                <a:cs typeface="Arial"/>
                <a:sym typeface="Arial"/>
              </a:rPr>
              <a:t>Sensors</a:t>
            </a:r>
            <a:endParaRPr lang="en-US" sz="1100">
              <a:latin typeface="Texta Alt Heavy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94;p2">
            <a:extLst>
              <a:ext uri="{FF2B5EF4-FFF2-40B4-BE49-F238E27FC236}">
                <a16:creationId xmlns:a16="http://schemas.microsoft.com/office/drawing/2014/main" id="{43B331F7-BEE6-FB8C-5D66-F781D18A846B}"/>
              </a:ext>
            </a:extLst>
          </p:cNvPr>
          <p:cNvSpPr txBox="1"/>
          <p:nvPr/>
        </p:nvSpPr>
        <p:spPr>
          <a:xfrm>
            <a:off x="7464718" y="825819"/>
            <a:ext cx="2237801" cy="30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buClr>
                <a:srgbClr val="000000"/>
              </a:buClr>
              <a:buSzPts val="1800"/>
              <a:defRPr/>
            </a:pPr>
            <a:r>
              <a:rPr lang="en-US" sz="1400">
                <a:latin typeface="Texta Alt Heavy" panose="02000000000000000000" pitchFamily="50" charset="0"/>
                <a:ea typeface="Arial"/>
                <a:cs typeface="Arial"/>
                <a:sym typeface="Arial"/>
              </a:rPr>
              <a:t>Application Integrations</a:t>
            </a:r>
          </a:p>
        </p:txBody>
      </p:sp>
      <p:pic>
        <p:nvPicPr>
          <p:cNvPr id="9" name="Google Shape;95;p2" descr="A close up of a logo&#10;&#10;Description automatically generated">
            <a:extLst>
              <a:ext uri="{FF2B5EF4-FFF2-40B4-BE49-F238E27FC236}">
                <a16:creationId xmlns:a16="http://schemas.microsoft.com/office/drawing/2014/main" id="{CBAA2D04-3D22-2FA1-BA84-7F43E94C241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308" y="1200239"/>
            <a:ext cx="417068" cy="45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6;p2" descr="A close up of a logo&#10;&#10;Description automatically generated">
            <a:extLst>
              <a:ext uri="{FF2B5EF4-FFF2-40B4-BE49-F238E27FC236}">
                <a16:creationId xmlns:a16="http://schemas.microsoft.com/office/drawing/2014/main" id="{8433A957-E250-5B57-79F7-56894C0FFA59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308" y="1880189"/>
            <a:ext cx="417068" cy="45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2" descr="A close up of a logo&#10;&#10;Description automatically generated">
            <a:extLst>
              <a:ext uri="{FF2B5EF4-FFF2-40B4-BE49-F238E27FC236}">
                <a16:creationId xmlns:a16="http://schemas.microsoft.com/office/drawing/2014/main" id="{9FAE106B-6A0D-C23A-9432-A268A046C8F5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308" y="3000471"/>
            <a:ext cx="417068" cy="456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0;p2">
            <a:extLst>
              <a:ext uri="{FF2B5EF4-FFF2-40B4-BE49-F238E27FC236}">
                <a16:creationId xmlns:a16="http://schemas.microsoft.com/office/drawing/2014/main" id="{2130B87B-D80E-0D0A-912B-1FA19CBCBD1F}"/>
              </a:ext>
            </a:extLst>
          </p:cNvPr>
          <p:cNvSpPr txBox="1"/>
          <p:nvPr/>
        </p:nvSpPr>
        <p:spPr>
          <a:xfrm>
            <a:off x="2748204" y="815239"/>
            <a:ext cx="1383268" cy="30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buClr>
                <a:srgbClr val="000000"/>
              </a:buClr>
              <a:buSzPts val="1800"/>
              <a:defRPr/>
            </a:pPr>
            <a:r>
              <a:rPr lang="en-US" sz="1400">
                <a:latin typeface="Texta Alt Heavy" panose="02000000000000000000" pitchFamily="50" charset="0"/>
                <a:ea typeface="Arial"/>
                <a:cs typeface="Arial"/>
                <a:sym typeface="Arial"/>
              </a:rPr>
              <a:t>Gateways</a:t>
            </a:r>
            <a:endParaRPr lang="en-US" sz="1100">
              <a:latin typeface="Texta Alt Heavy" panose="02000000000000000000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01;p2">
            <a:extLst>
              <a:ext uri="{FF2B5EF4-FFF2-40B4-BE49-F238E27FC236}">
                <a16:creationId xmlns:a16="http://schemas.microsoft.com/office/drawing/2014/main" id="{E80AAE24-9996-8119-12E8-042BB0C6E1BC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664" y="1208858"/>
            <a:ext cx="365273" cy="41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2;p2">
            <a:extLst>
              <a:ext uri="{FF2B5EF4-FFF2-40B4-BE49-F238E27FC236}">
                <a16:creationId xmlns:a16="http://schemas.microsoft.com/office/drawing/2014/main" id="{6834E5DD-1D76-A7D0-A60B-5777F7BCAD4B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109" y="1902197"/>
            <a:ext cx="365273" cy="41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3;p2">
            <a:extLst>
              <a:ext uri="{FF2B5EF4-FFF2-40B4-BE49-F238E27FC236}">
                <a16:creationId xmlns:a16="http://schemas.microsoft.com/office/drawing/2014/main" id="{E206B51B-1F48-5157-FB46-59EF94E81A19}"/>
              </a:ext>
            </a:extLst>
          </p:cNvPr>
          <p:cNvPicPr preferRelativeResize="0"/>
          <p:nvPr/>
        </p:nvPicPr>
        <p:blipFill rotWithShape="1">
          <a:blip r:embed="rId11" cstate="print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230" y="3016772"/>
            <a:ext cx="365273" cy="4126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04;p2">
            <a:extLst>
              <a:ext uri="{FF2B5EF4-FFF2-40B4-BE49-F238E27FC236}">
                <a16:creationId xmlns:a16="http://schemas.microsoft.com/office/drawing/2014/main" id="{F311A800-13DD-9EC2-1576-CA6DC2F263D6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2232376" y="1415161"/>
            <a:ext cx="993288" cy="13155"/>
          </a:xfrm>
          <a:prstGeom prst="straightConnector1">
            <a:avLst/>
          </a:prstGeom>
          <a:noFill/>
          <a:ln w="12700" cap="flat" cmpd="sng">
            <a:solidFill>
              <a:schemeClr val="accent1">
                <a:lumMod val="40000"/>
                <a:lumOff val="60000"/>
              </a:schemeClr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05;p2">
            <a:extLst>
              <a:ext uri="{FF2B5EF4-FFF2-40B4-BE49-F238E27FC236}">
                <a16:creationId xmlns:a16="http://schemas.microsoft.com/office/drawing/2014/main" id="{0C706564-C8FE-E153-53DF-2B1FA4A63900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2232376" y="2108266"/>
            <a:ext cx="975733" cy="234"/>
          </a:xfrm>
          <a:prstGeom prst="straightConnector1">
            <a:avLst/>
          </a:prstGeom>
          <a:noFill/>
          <a:ln w="12700" cap="flat" cmpd="sng">
            <a:solidFill>
              <a:schemeClr val="accent4">
                <a:lumMod val="40000"/>
                <a:lumOff val="60000"/>
              </a:schemeClr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06;p2">
            <a:extLst>
              <a:ext uri="{FF2B5EF4-FFF2-40B4-BE49-F238E27FC236}">
                <a16:creationId xmlns:a16="http://schemas.microsoft.com/office/drawing/2014/main" id="{C2B73036-72E1-8A99-91FD-0B8DA9A82F4F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2232376" y="3223075"/>
            <a:ext cx="995854" cy="5473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12;p2">
            <a:extLst>
              <a:ext uri="{FF2B5EF4-FFF2-40B4-BE49-F238E27FC236}">
                <a16:creationId xmlns:a16="http://schemas.microsoft.com/office/drawing/2014/main" id="{05853D18-E174-4F3D-4C8D-5868C26FF2E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590937" y="1415161"/>
            <a:ext cx="1959270" cy="2560988"/>
          </a:xfrm>
          <a:prstGeom prst="straightConnector1">
            <a:avLst/>
          </a:prstGeom>
          <a:noFill/>
          <a:ln w="12700" cap="flat" cmpd="sng">
            <a:solidFill>
              <a:srgbClr val="2F58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13;p2">
            <a:extLst>
              <a:ext uri="{FF2B5EF4-FFF2-40B4-BE49-F238E27FC236}">
                <a16:creationId xmlns:a16="http://schemas.microsoft.com/office/drawing/2014/main" id="{ACB23AE6-B6DC-D2A7-CF01-9EEAE939B2C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573382" y="2108500"/>
            <a:ext cx="1976825" cy="1867649"/>
          </a:xfrm>
          <a:prstGeom prst="straightConnector1">
            <a:avLst/>
          </a:prstGeom>
          <a:noFill/>
          <a:ln w="127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114;p2">
            <a:extLst>
              <a:ext uri="{FF2B5EF4-FFF2-40B4-BE49-F238E27FC236}">
                <a16:creationId xmlns:a16="http://schemas.microsoft.com/office/drawing/2014/main" id="{E70EE671-B1FA-6190-D726-FBF8D4CA6DE3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593503" y="3223075"/>
            <a:ext cx="1956704" cy="753074"/>
          </a:xfrm>
          <a:prstGeom prst="straightConnector1">
            <a:avLst/>
          </a:prstGeom>
          <a:noFill/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115;p2">
            <a:extLst>
              <a:ext uri="{FF2B5EF4-FFF2-40B4-BE49-F238E27FC236}">
                <a16:creationId xmlns:a16="http://schemas.microsoft.com/office/drawing/2014/main" id="{A807E7E9-A35D-1009-46E3-00C471411292}"/>
              </a:ext>
            </a:extLst>
          </p:cNvPr>
          <p:cNvCxnSpPr>
            <a:cxnSpLocks/>
            <a:stCxn id="41" idx="3"/>
            <a:endCxn id="36" idx="1"/>
          </p:cNvCxnSpPr>
          <p:nvPr/>
        </p:nvCxnSpPr>
        <p:spPr>
          <a:xfrm flipV="1">
            <a:off x="6955202" y="2049727"/>
            <a:ext cx="1397797" cy="1923393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17;p2">
            <a:extLst>
              <a:ext uri="{FF2B5EF4-FFF2-40B4-BE49-F238E27FC236}">
                <a16:creationId xmlns:a16="http://schemas.microsoft.com/office/drawing/2014/main" id="{5F57B71C-A211-DC35-15C8-EF6DC01A8043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3735516" y="3976149"/>
            <a:ext cx="1814691" cy="1668585"/>
          </a:xfrm>
          <a:prstGeom prst="straightConnector1">
            <a:avLst/>
          </a:prstGeom>
          <a:noFill/>
          <a:ln w="127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19;p2">
            <a:extLst>
              <a:ext uri="{FF2B5EF4-FFF2-40B4-BE49-F238E27FC236}">
                <a16:creationId xmlns:a16="http://schemas.microsoft.com/office/drawing/2014/main" id="{6894A12F-CC9E-4D3A-5C75-CD110C21076E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3735516" y="3976149"/>
            <a:ext cx="1814691" cy="409944"/>
          </a:xfrm>
          <a:prstGeom prst="straightConnector1">
            <a:avLst/>
          </a:prstGeom>
          <a:noFill/>
          <a:ln w="12700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121;p2">
            <a:extLst>
              <a:ext uri="{FF2B5EF4-FFF2-40B4-BE49-F238E27FC236}">
                <a16:creationId xmlns:a16="http://schemas.microsoft.com/office/drawing/2014/main" id="{C968D0C5-4820-30F9-E34A-2C9B37409AFA}"/>
              </a:ext>
            </a:extLst>
          </p:cNvPr>
          <p:cNvSpPr txBox="1"/>
          <p:nvPr/>
        </p:nvSpPr>
        <p:spPr>
          <a:xfrm rot="19031737">
            <a:off x="3369142" y="4864616"/>
            <a:ext cx="1807658" cy="26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buClr>
                <a:srgbClr val="000000"/>
              </a:buClr>
              <a:buSzPts val="1800"/>
              <a:defRPr/>
            </a:pPr>
            <a:r>
              <a:rPr lang="en-US" sz="1100">
                <a:solidFill>
                  <a:schemeClr val="accent1">
                    <a:lumMod val="20000"/>
                    <a:lumOff val="80000"/>
                  </a:schemeClr>
                </a:solidFill>
                <a:latin typeface="Texta Alt Heavy" panose="02000000000000000000" pitchFamily="50" charset="0"/>
                <a:ea typeface="Arial"/>
                <a:cs typeface="Arial"/>
                <a:sym typeface="Arial"/>
              </a:rPr>
              <a:t>Data sources</a:t>
            </a:r>
          </a:p>
        </p:txBody>
      </p:sp>
      <p:cxnSp>
        <p:nvCxnSpPr>
          <p:cNvPr id="26" name="Google Shape;122;p2">
            <a:extLst>
              <a:ext uri="{FF2B5EF4-FFF2-40B4-BE49-F238E27FC236}">
                <a16:creationId xmlns:a16="http://schemas.microsoft.com/office/drawing/2014/main" id="{A8BF4D41-E588-BC85-FE01-BDDAAB24C918}"/>
              </a:ext>
            </a:extLst>
          </p:cNvPr>
          <p:cNvCxnSpPr>
            <a:cxnSpLocks/>
            <a:stCxn id="41" idx="3"/>
            <a:endCxn id="37" idx="1"/>
          </p:cNvCxnSpPr>
          <p:nvPr/>
        </p:nvCxnSpPr>
        <p:spPr>
          <a:xfrm flipV="1">
            <a:off x="6955202" y="3030744"/>
            <a:ext cx="1185213" cy="942376"/>
          </a:xfrm>
          <a:prstGeom prst="straightConnector1">
            <a:avLst/>
          </a:prstGeom>
          <a:noFill/>
          <a:ln w="1270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138;p2">
            <a:extLst>
              <a:ext uri="{FF2B5EF4-FFF2-40B4-BE49-F238E27FC236}">
                <a16:creationId xmlns:a16="http://schemas.microsoft.com/office/drawing/2014/main" id="{88710438-CE00-E92B-ECAD-9F5FB5427F8C}"/>
              </a:ext>
            </a:extLst>
          </p:cNvPr>
          <p:cNvSpPr txBox="1"/>
          <p:nvPr/>
        </p:nvSpPr>
        <p:spPr>
          <a:xfrm rot="20816393">
            <a:off x="3602253" y="3968555"/>
            <a:ext cx="1821138" cy="3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buClr>
                <a:srgbClr val="000000"/>
              </a:buClr>
              <a:buSzPts val="1400"/>
              <a:defRPr/>
            </a:pPr>
            <a:r>
              <a:rPr lang="en-US" sz="1100">
                <a:solidFill>
                  <a:prstClr val="white"/>
                </a:solidFill>
                <a:latin typeface="Texta Alt Book" panose="02000000000000000000" pitchFamily="50" charset="0"/>
                <a:ea typeface="Arial"/>
                <a:cs typeface="Arial"/>
                <a:sym typeface="Arial"/>
              </a:rPr>
              <a:t>Generic TCP/IP node</a:t>
            </a:r>
          </a:p>
        </p:txBody>
      </p:sp>
      <p:sp>
        <p:nvSpPr>
          <p:cNvPr id="28" name="Google Shape;139;p2">
            <a:extLst>
              <a:ext uri="{FF2B5EF4-FFF2-40B4-BE49-F238E27FC236}">
                <a16:creationId xmlns:a16="http://schemas.microsoft.com/office/drawing/2014/main" id="{9419FE63-A143-3301-14B8-930B086F867D}"/>
              </a:ext>
            </a:extLst>
          </p:cNvPr>
          <p:cNvSpPr txBox="1"/>
          <p:nvPr/>
        </p:nvSpPr>
        <p:spPr>
          <a:xfrm rot="1390801">
            <a:off x="3773842" y="3320569"/>
            <a:ext cx="1403615" cy="3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buClr>
                <a:srgbClr val="000000"/>
              </a:buClr>
              <a:buSzPts val="1400"/>
              <a:defRPr/>
            </a:pPr>
            <a:r>
              <a:rPr lang="en-US" sz="1100">
                <a:solidFill>
                  <a:prstClr val="white"/>
                </a:solidFill>
                <a:latin typeface="Texta Alt Book" panose="02000000000000000000" pitchFamily="50" charset="0"/>
                <a:ea typeface="Arial"/>
                <a:cs typeface="Arial"/>
                <a:sym typeface="Arial"/>
              </a:rPr>
              <a:t>Arbitrary protocol</a:t>
            </a:r>
          </a:p>
        </p:txBody>
      </p:sp>
      <p:cxnSp>
        <p:nvCxnSpPr>
          <p:cNvPr id="29" name="Google Shape;140;p2">
            <a:extLst>
              <a:ext uri="{FF2B5EF4-FFF2-40B4-BE49-F238E27FC236}">
                <a16:creationId xmlns:a16="http://schemas.microsoft.com/office/drawing/2014/main" id="{41D5A199-54E9-248B-D2C6-DDD6B2C57474}"/>
              </a:ext>
            </a:extLst>
          </p:cNvPr>
          <p:cNvCxnSpPr>
            <a:cxnSpLocks/>
            <a:stCxn id="41" idx="3"/>
            <a:endCxn id="31" idx="1"/>
          </p:cNvCxnSpPr>
          <p:nvPr/>
        </p:nvCxnSpPr>
        <p:spPr>
          <a:xfrm flipV="1">
            <a:off x="6955202" y="3933176"/>
            <a:ext cx="975529" cy="39944"/>
          </a:xfrm>
          <a:prstGeom prst="straightConnector1">
            <a:avLst/>
          </a:prstGeom>
          <a:noFill/>
          <a:ln w="12700" cap="flat" cmpd="sng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143;p2">
            <a:extLst>
              <a:ext uri="{FF2B5EF4-FFF2-40B4-BE49-F238E27FC236}">
                <a16:creationId xmlns:a16="http://schemas.microsoft.com/office/drawing/2014/main" id="{9D0A34B6-57E1-6707-7466-782D654474C0}"/>
              </a:ext>
            </a:extLst>
          </p:cNvPr>
          <p:cNvCxnSpPr>
            <a:cxnSpLocks/>
            <a:stCxn id="41" idx="3"/>
            <a:endCxn id="54" idx="1"/>
          </p:cNvCxnSpPr>
          <p:nvPr/>
        </p:nvCxnSpPr>
        <p:spPr>
          <a:xfrm>
            <a:off x="6955202" y="3973120"/>
            <a:ext cx="1019032" cy="597141"/>
          </a:xfrm>
          <a:prstGeom prst="straightConnector1">
            <a:avLst/>
          </a:prstGeom>
          <a:noFill/>
          <a:ln w="12700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Bildobjekt 16">
            <a:extLst>
              <a:ext uri="{FF2B5EF4-FFF2-40B4-BE49-F238E27FC236}">
                <a16:creationId xmlns:a16="http://schemas.microsoft.com/office/drawing/2014/main" id="{F442BF97-95E0-F6DD-48A0-E290FCB446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731" y="3726707"/>
            <a:ext cx="1364548" cy="412937"/>
          </a:xfrm>
          <a:prstGeom prst="rect">
            <a:avLst/>
          </a:prstGeom>
        </p:spPr>
      </p:pic>
      <p:cxnSp>
        <p:nvCxnSpPr>
          <p:cNvPr id="32" name="Google Shape;143;p2">
            <a:extLst>
              <a:ext uri="{FF2B5EF4-FFF2-40B4-BE49-F238E27FC236}">
                <a16:creationId xmlns:a16="http://schemas.microsoft.com/office/drawing/2014/main" id="{CBBE08D8-7436-39A2-F67B-ABA5F73322D4}"/>
              </a:ext>
            </a:extLst>
          </p:cNvPr>
          <p:cNvCxnSpPr>
            <a:cxnSpLocks/>
            <a:stCxn id="41" idx="3"/>
            <a:endCxn id="33" idx="1"/>
          </p:cNvCxnSpPr>
          <p:nvPr/>
        </p:nvCxnSpPr>
        <p:spPr>
          <a:xfrm>
            <a:off x="6955202" y="3973120"/>
            <a:ext cx="1185213" cy="1305396"/>
          </a:xfrm>
          <a:prstGeom prst="straightConnector1">
            <a:avLst/>
          </a:prstGeom>
          <a:noFill/>
          <a:ln w="12700" cap="flat" cmpd="sng">
            <a:solidFill>
              <a:srgbClr val="D2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Bildobjekt 95">
            <a:extLst>
              <a:ext uri="{FF2B5EF4-FFF2-40B4-BE49-F238E27FC236}">
                <a16:creationId xmlns:a16="http://schemas.microsoft.com/office/drawing/2014/main" id="{2E5C955C-8762-F4C9-0F31-394486EBB3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415" y="5000877"/>
            <a:ext cx="945180" cy="555277"/>
          </a:xfrm>
          <a:prstGeom prst="rect">
            <a:avLst/>
          </a:prstGeom>
        </p:spPr>
      </p:pic>
      <p:pic>
        <p:nvPicPr>
          <p:cNvPr id="34" name="Google Shape;90;p2">
            <a:extLst>
              <a:ext uri="{FF2B5EF4-FFF2-40B4-BE49-F238E27FC236}">
                <a16:creationId xmlns:a16="http://schemas.microsoft.com/office/drawing/2014/main" id="{02CCB036-9450-C56A-67B5-0BF3FB555E8C}"/>
              </a:ext>
            </a:extLst>
          </p:cNvPr>
          <p:cNvPicPr preferRelativeResize="0"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3740078" y="1225843"/>
            <a:ext cx="970137" cy="44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89;p2">
            <a:extLst>
              <a:ext uri="{FF2B5EF4-FFF2-40B4-BE49-F238E27FC236}">
                <a16:creationId xmlns:a16="http://schemas.microsoft.com/office/drawing/2014/main" id="{DF05FD88-381D-CDF4-1DE2-C7A410A4FAFF}"/>
              </a:ext>
            </a:extLst>
          </p:cNvPr>
          <p:cNvPicPr preferRelativeResize="0"/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828" y="2311047"/>
            <a:ext cx="901425" cy="39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Bildobjekt 97">
            <a:extLst>
              <a:ext uri="{FF2B5EF4-FFF2-40B4-BE49-F238E27FC236}">
                <a16:creationId xmlns:a16="http://schemas.microsoft.com/office/drawing/2014/main" id="{0B812031-E352-79D1-5CD2-6B5ED00F31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999" y="1764673"/>
            <a:ext cx="520013" cy="570107"/>
          </a:xfrm>
          <a:prstGeom prst="rect">
            <a:avLst/>
          </a:prstGeom>
        </p:spPr>
      </p:pic>
      <p:pic>
        <p:nvPicPr>
          <p:cNvPr id="37" name="Bildobjekt 99">
            <a:extLst>
              <a:ext uri="{FF2B5EF4-FFF2-40B4-BE49-F238E27FC236}">
                <a16:creationId xmlns:a16="http://schemas.microsoft.com/office/drawing/2014/main" id="{E8DA6BDB-0B53-B7BC-7ADA-8DE573C40D4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415" y="2563097"/>
            <a:ext cx="945180" cy="935293"/>
          </a:xfrm>
          <a:prstGeom prst="rect">
            <a:avLst/>
          </a:prstGeom>
        </p:spPr>
      </p:pic>
      <p:grpSp>
        <p:nvGrpSpPr>
          <p:cNvPr id="38" name="Grupp 101">
            <a:extLst>
              <a:ext uri="{FF2B5EF4-FFF2-40B4-BE49-F238E27FC236}">
                <a16:creationId xmlns:a16="http://schemas.microsoft.com/office/drawing/2014/main" id="{9820618E-FF8F-F014-84CE-A6E32549EC35}"/>
              </a:ext>
            </a:extLst>
          </p:cNvPr>
          <p:cNvGrpSpPr/>
          <p:nvPr/>
        </p:nvGrpSpPr>
        <p:grpSpPr>
          <a:xfrm>
            <a:off x="2943683" y="4126950"/>
            <a:ext cx="791833" cy="678217"/>
            <a:chOff x="4506479" y="2862832"/>
            <a:chExt cx="550134" cy="449155"/>
          </a:xfrm>
          <a:solidFill>
            <a:schemeClr val="accent4">
              <a:lumMod val="40000"/>
              <a:lumOff val="60000"/>
            </a:schemeClr>
          </a:solidFill>
        </p:grpSpPr>
        <p:pic>
          <p:nvPicPr>
            <p:cNvPr id="61" name="Google Shape;128;p2" descr="Databas med hel fyllning">
              <a:extLst>
                <a:ext uri="{FF2B5EF4-FFF2-40B4-BE49-F238E27FC236}">
                  <a16:creationId xmlns:a16="http://schemas.microsoft.com/office/drawing/2014/main" id="{0F7D64F7-7410-3B86-3611-7DF78E1ED24D}"/>
                </a:ext>
              </a:extLst>
            </p:cNvPr>
            <p:cNvPicPr preferRelativeResize="0"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4506479" y="2968748"/>
              <a:ext cx="343238" cy="343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128;p2" descr="Databas med hel fyllning">
              <a:extLst>
                <a:ext uri="{FF2B5EF4-FFF2-40B4-BE49-F238E27FC236}">
                  <a16:creationId xmlns:a16="http://schemas.microsoft.com/office/drawing/2014/main" id="{02886297-5CF0-340C-0406-90A06F6152DB}"/>
                </a:ext>
              </a:extLst>
            </p:cNvPr>
            <p:cNvPicPr preferRelativeResize="0"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4713375" y="2862832"/>
              <a:ext cx="343238" cy="3432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upp 100">
            <a:extLst>
              <a:ext uri="{FF2B5EF4-FFF2-40B4-BE49-F238E27FC236}">
                <a16:creationId xmlns:a16="http://schemas.microsoft.com/office/drawing/2014/main" id="{2D37E82B-CC0E-7D4F-8794-3101C9E0F381}"/>
              </a:ext>
            </a:extLst>
          </p:cNvPr>
          <p:cNvGrpSpPr/>
          <p:nvPr/>
        </p:nvGrpSpPr>
        <p:grpSpPr>
          <a:xfrm>
            <a:off x="2943683" y="5385591"/>
            <a:ext cx="791833" cy="678220"/>
            <a:chOff x="4210177" y="3646048"/>
            <a:chExt cx="550134" cy="449157"/>
          </a:xfrm>
          <a:solidFill>
            <a:srgbClr val="014B4F"/>
          </a:solidFill>
        </p:grpSpPr>
        <p:pic>
          <p:nvPicPr>
            <p:cNvPr id="59" name="Google Shape;128;p2" descr="Databas med hel fyllning">
              <a:extLst>
                <a:ext uri="{FF2B5EF4-FFF2-40B4-BE49-F238E27FC236}">
                  <a16:creationId xmlns:a16="http://schemas.microsoft.com/office/drawing/2014/main" id="{2ED15AA8-C47C-B9E9-4504-A6E9E7E210B2}"/>
                </a:ext>
              </a:extLst>
            </p:cNvPr>
            <p:cNvPicPr preferRelativeResize="0"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>
            <a:xfrm>
              <a:off x="4210177" y="3751966"/>
              <a:ext cx="343238" cy="343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128;p2" descr="Databas med hel fyllning">
              <a:extLst>
                <a:ext uri="{FF2B5EF4-FFF2-40B4-BE49-F238E27FC236}">
                  <a16:creationId xmlns:a16="http://schemas.microsoft.com/office/drawing/2014/main" id="{5A7E98C2-BCE8-BF4B-A76C-CA28A5F6E304}"/>
                </a:ext>
              </a:extLst>
            </p:cNvPr>
            <p:cNvPicPr preferRelativeResize="0"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>
            <a:xfrm>
              <a:off x="4417073" y="3646048"/>
              <a:ext cx="343238" cy="3432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Google Shape;145;p2">
            <a:extLst>
              <a:ext uri="{FF2B5EF4-FFF2-40B4-BE49-F238E27FC236}">
                <a16:creationId xmlns:a16="http://schemas.microsoft.com/office/drawing/2014/main" id="{52444CF6-55FE-AB05-A94A-0B9960760ED0}"/>
              </a:ext>
            </a:extLst>
          </p:cNvPr>
          <p:cNvSpPr txBox="1"/>
          <p:nvPr/>
        </p:nvSpPr>
        <p:spPr>
          <a:xfrm>
            <a:off x="4869300" y="5820932"/>
            <a:ext cx="2743215" cy="40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1" tIns="34266" rIns="68551" bIns="34266" anchor="t" anchorCtr="0">
            <a:spAutoFit/>
          </a:bodyPr>
          <a:lstStyle/>
          <a:p>
            <a:pPr algn="ctr" defTabSz="1219078">
              <a:buClr>
                <a:srgbClr val="000000"/>
              </a:buClr>
              <a:buSzPts val="1600"/>
              <a:defRPr/>
            </a:pPr>
            <a:r>
              <a:rPr lang="en-US" sz="1799">
                <a:solidFill>
                  <a:schemeClr val="bg1"/>
                </a:solidFill>
                <a:latin typeface="Texta Alt Heavy" panose="02000000000000000000" pitchFamily="50" charset="0"/>
                <a:ea typeface="Arial"/>
                <a:cs typeface="Arial"/>
                <a:sym typeface="Arial"/>
              </a:rPr>
              <a:t>Cloud, fog or edge</a:t>
            </a:r>
          </a:p>
        </p:txBody>
      </p:sp>
      <p:sp>
        <p:nvSpPr>
          <p:cNvPr id="41" name="Google Shape;91;p2">
            <a:extLst>
              <a:ext uri="{FF2B5EF4-FFF2-40B4-BE49-F238E27FC236}">
                <a16:creationId xmlns:a16="http://schemas.microsoft.com/office/drawing/2014/main" id="{DC11D2C9-F0C4-0478-7CB1-4642E0C01E66}"/>
              </a:ext>
            </a:extLst>
          </p:cNvPr>
          <p:cNvSpPr/>
          <p:nvPr/>
        </p:nvSpPr>
        <p:spPr>
          <a:xfrm>
            <a:off x="5550151" y="2147825"/>
            <a:ext cx="1405051" cy="36505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01" tIns="45688" rIns="91401" bIns="45688" anchor="ctr" anchorCtr="0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buClr>
                <a:srgbClr val="000000"/>
              </a:buClr>
              <a:buSzPts val="1800"/>
              <a:defRPr/>
            </a:pPr>
            <a:endParaRPr lang="en-US" sz="1400">
              <a:solidFill>
                <a:prstClr val="white"/>
              </a:solidFill>
              <a:latin typeface="Texta Alt Book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43" name="Google Shape;107;p2">
            <a:extLst>
              <a:ext uri="{FF2B5EF4-FFF2-40B4-BE49-F238E27FC236}">
                <a16:creationId xmlns:a16="http://schemas.microsoft.com/office/drawing/2014/main" id="{BCD17C07-8EC2-CCA0-D894-BC927F1434A2}"/>
              </a:ext>
            </a:extLst>
          </p:cNvPr>
          <p:cNvSpPr txBox="1"/>
          <p:nvPr/>
        </p:nvSpPr>
        <p:spPr>
          <a:xfrm>
            <a:off x="5301519" y="1636906"/>
            <a:ext cx="1820730" cy="39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buClr>
                <a:srgbClr val="000000"/>
              </a:buClr>
              <a:buSzPts val="2800"/>
              <a:defRPr/>
            </a:pPr>
            <a:r>
              <a:rPr lang="en-US" sz="1999">
                <a:latin typeface="Texta Alt Heavy" panose="02000000000000000000" pitchFamily="50" charset="0"/>
                <a:ea typeface="Arial"/>
                <a:cs typeface="Arial"/>
                <a:sym typeface="Arial"/>
              </a:rPr>
              <a:t>t3 IoT Platform</a:t>
            </a:r>
            <a:endParaRPr lang="en-US" sz="1100">
              <a:latin typeface="Texta Alt Heavy" panose="02000000000000000000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108;p2">
            <a:extLst>
              <a:ext uri="{FF2B5EF4-FFF2-40B4-BE49-F238E27FC236}">
                <a16:creationId xmlns:a16="http://schemas.microsoft.com/office/drawing/2014/main" id="{9DCBB287-D483-33E3-5E76-4D06E8BA45EB}"/>
              </a:ext>
            </a:extLst>
          </p:cNvPr>
          <p:cNvPicPr preferRelativeResize="0"/>
          <p:nvPr/>
        </p:nvPicPr>
        <p:blipFill rotWithShape="1">
          <a:blip r:embed="rId2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141" y="2869375"/>
            <a:ext cx="577197" cy="58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09;p2">
            <a:extLst>
              <a:ext uri="{FF2B5EF4-FFF2-40B4-BE49-F238E27FC236}">
                <a16:creationId xmlns:a16="http://schemas.microsoft.com/office/drawing/2014/main" id="{D270880B-858F-5C13-5781-235B5EB08914}"/>
              </a:ext>
            </a:extLst>
          </p:cNvPr>
          <p:cNvPicPr preferRelativeResize="0"/>
          <p:nvPr/>
        </p:nvPicPr>
        <p:blipFill rotWithShape="1">
          <a:blip r:embed="rId2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141" y="3513130"/>
            <a:ext cx="577200" cy="58208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11;p2">
            <a:extLst>
              <a:ext uri="{FF2B5EF4-FFF2-40B4-BE49-F238E27FC236}">
                <a16:creationId xmlns:a16="http://schemas.microsoft.com/office/drawing/2014/main" id="{47808E0D-96D0-DA34-1E78-EA9B17C156FF}"/>
              </a:ext>
            </a:extLst>
          </p:cNvPr>
          <p:cNvSpPr txBox="1"/>
          <p:nvPr/>
        </p:nvSpPr>
        <p:spPr>
          <a:xfrm>
            <a:off x="6607737" y="3521546"/>
            <a:ext cx="409372" cy="906178"/>
          </a:xfrm>
          <a:prstGeom prst="rect">
            <a:avLst/>
          </a:prstGeom>
          <a:noFill/>
          <a:ln>
            <a:noFill/>
          </a:ln>
        </p:spPr>
        <p:txBody>
          <a:bodyPr spcFirstLastPara="1" vert="vert" wrap="square" lIns="91401" tIns="45688" rIns="91401" bIns="45688" anchor="t" anchorCtr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buClr>
                <a:srgbClr val="000000"/>
              </a:buClr>
              <a:buSzPts val="1400"/>
              <a:defRPr/>
            </a:pPr>
            <a:r>
              <a:rPr lang="en-US" sz="1100">
                <a:solidFill>
                  <a:prstClr val="white"/>
                </a:solidFill>
                <a:latin typeface="Texta Alt Heavy" panose="02000000000000000000" pitchFamily="50" charset="0"/>
                <a:ea typeface="Arial"/>
                <a:cs typeface="Arial"/>
                <a:sym typeface="Arial"/>
              </a:rPr>
              <a:t>API</a:t>
            </a:r>
            <a:endParaRPr lang="en-US" sz="1100">
              <a:solidFill>
                <a:srgbClr val="000000"/>
              </a:solidFill>
              <a:latin typeface="Texta Alt Heavy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16;p2">
            <a:extLst>
              <a:ext uri="{FF2B5EF4-FFF2-40B4-BE49-F238E27FC236}">
                <a16:creationId xmlns:a16="http://schemas.microsoft.com/office/drawing/2014/main" id="{8CC316D0-B76F-2894-69C1-FF24592A4A88}"/>
              </a:ext>
            </a:extLst>
          </p:cNvPr>
          <p:cNvSpPr/>
          <p:nvPr/>
        </p:nvSpPr>
        <p:spPr>
          <a:xfrm>
            <a:off x="5773818" y="2216932"/>
            <a:ext cx="575935" cy="580133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buClr>
                <a:srgbClr val="000000"/>
              </a:buClr>
              <a:buSzPts val="1800"/>
              <a:defRPr/>
            </a:pPr>
            <a:endParaRPr lang="en-US" sz="1400">
              <a:solidFill>
                <a:prstClr val="white"/>
              </a:solidFill>
              <a:latin typeface="Texta Alt Book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F145A57B-A990-1C1C-D1D2-38E9D39EE5C0}"/>
              </a:ext>
            </a:extLst>
          </p:cNvPr>
          <p:cNvSpPr/>
          <p:nvPr/>
        </p:nvSpPr>
        <p:spPr>
          <a:xfrm>
            <a:off x="5550207" y="2150853"/>
            <a:ext cx="1402605" cy="3655216"/>
          </a:xfrm>
          <a:custGeom>
            <a:avLst/>
            <a:gdLst>
              <a:gd name="connsiteX0" fmla="*/ 173722 w 1402605"/>
              <a:gd name="connsiteY0" fmla="*/ 0 h 3655216"/>
              <a:gd name="connsiteX1" fmla="*/ 868591 w 1402605"/>
              <a:gd name="connsiteY1" fmla="*/ 0 h 3655216"/>
              <a:gd name="connsiteX2" fmla="*/ 1042313 w 1402605"/>
              <a:gd name="connsiteY2" fmla="*/ 173722 h 3655216"/>
              <a:gd name="connsiteX3" fmla="*/ 1042313 w 1402605"/>
              <a:gd name="connsiteY3" fmla="*/ 2573587 h 3655216"/>
              <a:gd name="connsiteX4" fmla="*/ 1222330 w 1402605"/>
              <a:gd name="connsiteY4" fmla="*/ 2573587 h 3655216"/>
              <a:gd name="connsiteX5" fmla="*/ 1402605 w 1402605"/>
              <a:gd name="connsiteY5" fmla="*/ 2753862 h 3655216"/>
              <a:gd name="connsiteX6" fmla="*/ 1402605 w 1402605"/>
              <a:gd name="connsiteY6" fmla="*/ 3474941 h 3655216"/>
              <a:gd name="connsiteX7" fmla="*/ 1222330 w 1402605"/>
              <a:gd name="connsiteY7" fmla="*/ 3655216 h 3655216"/>
              <a:gd name="connsiteX8" fmla="*/ 423410 w 1402605"/>
              <a:gd name="connsiteY8" fmla="*/ 3655216 h 3655216"/>
              <a:gd name="connsiteX9" fmla="*/ 400492 w 1402605"/>
              <a:gd name="connsiteY9" fmla="*/ 3650589 h 3655216"/>
              <a:gd name="connsiteX10" fmla="*/ 173722 w 1402605"/>
              <a:gd name="connsiteY10" fmla="*/ 3650589 h 3655216"/>
              <a:gd name="connsiteX11" fmla="*/ 0 w 1402605"/>
              <a:gd name="connsiteY11" fmla="*/ 3476867 h 3655216"/>
              <a:gd name="connsiteX12" fmla="*/ 0 w 1402605"/>
              <a:gd name="connsiteY12" fmla="*/ 173722 h 3655216"/>
              <a:gd name="connsiteX13" fmla="*/ 173722 w 1402605"/>
              <a:gd name="connsiteY13" fmla="*/ 0 h 365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2605" h="3655216">
                <a:moveTo>
                  <a:pt x="173722" y="0"/>
                </a:moveTo>
                <a:lnTo>
                  <a:pt x="868591" y="0"/>
                </a:lnTo>
                <a:cubicBezTo>
                  <a:pt x="964535" y="0"/>
                  <a:pt x="1042313" y="77778"/>
                  <a:pt x="1042313" y="173722"/>
                </a:cubicBezTo>
                <a:lnTo>
                  <a:pt x="1042313" y="2573587"/>
                </a:lnTo>
                <a:lnTo>
                  <a:pt x="1222330" y="2573587"/>
                </a:lnTo>
                <a:cubicBezTo>
                  <a:pt x="1321893" y="2573587"/>
                  <a:pt x="1402605" y="2654299"/>
                  <a:pt x="1402605" y="2753862"/>
                </a:cubicBezTo>
                <a:lnTo>
                  <a:pt x="1402605" y="3474941"/>
                </a:lnTo>
                <a:cubicBezTo>
                  <a:pt x="1402605" y="3574504"/>
                  <a:pt x="1321893" y="3655216"/>
                  <a:pt x="1222330" y="3655216"/>
                </a:cubicBezTo>
                <a:lnTo>
                  <a:pt x="423410" y="3655216"/>
                </a:lnTo>
                <a:lnTo>
                  <a:pt x="400492" y="3650589"/>
                </a:lnTo>
                <a:lnTo>
                  <a:pt x="173722" y="3650589"/>
                </a:lnTo>
                <a:cubicBezTo>
                  <a:pt x="77778" y="3650589"/>
                  <a:pt x="0" y="3572811"/>
                  <a:pt x="0" y="3476867"/>
                </a:cubicBezTo>
                <a:lnTo>
                  <a:pt x="0" y="173722"/>
                </a:lnTo>
                <a:cubicBezTo>
                  <a:pt x="0" y="77778"/>
                  <a:pt x="77778" y="0"/>
                  <a:pt x="173722" y="0"/>
                </a:cubicBezTo>
                <a:close/>
              </a:path>
            </a:pathLst>
          </a:cu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01" tIns="45688" rIns="91401" bIns="45688" anchor="ctr" anchorCtr="0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buClr>
                <a:srgbClr val="000000"/>
              </a:buClr>
              <a:buSzPts val="1800"/>
              <a:defRPr/>
            </a:pPr>
            <a:endParaRPr lang="en-US" sz="1400">
              <a:solidFill>
                <a:prstClr val="white"/>
              </a:solidFill>
              <a:latin typeface="Texta Alt Book" panose="02000000000000000000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146;p2">
            <a:extLst>
              <a:ext uri="{FF2B5EF4-FFF2-40B4-BE49-F238E27FC236}">
                <a16:creationId xmlns:a16="http://schemas.microsoft.com/office/drawing/2014/main" id="{C55489BB-FB22-FE66-B275-57739751B629}"/>
              </a:ext>
            </a:extLst>
          </p:cNvPr>
          <p:cNvPicPr preferRelativeResize="0"/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33708" b="34764"/>
          <a:stretch/>
        </p:blipFill>
        <p:spPr>
          <a:xfrm>
            <a:off x="5610912" y="5327637"/>
            <a:ext cx="1259990" cy="39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10;p2">
            <a:extLst>
              <a:ext uri="{FF2B5EF4-FFF2-40B4-BE49-F238E27FC236}">
                <a16:creationId xmlns:a16="http://schemas.microsoft.com/office/drawing/2014/main" id="{9741DDC9-344E-E5A9-0B04-509D2F704C7B}"/>
              </a:ext>
            </a:extLst>
          </p:cNvPr>
          <p:cNvPicPr preferRelativeResize="0"/>
          <p:nvPr/>
        </p:nvPicPr>
        <p:blipFill rotWithShape="1">
          <a:blip r:embed="rId2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141" y="4166163"/>
            <a:ext cx="577200" cy="58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Bildobjekt 127">
            <a:extLst>
              <a:ext uri="{FF2B5EF4-FFF2-40B4-BE49-F238E27FC236}">
                <a16:creationId xmlns:a16="http://schemas.microsoft.com/office/drawing/2014/main" id="{FF22E913-1F9E-A21F-FA00-30E1A223EE0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234" y="4367961"/>
            <a:ext cx="1277542" cy="404600"/>
          </a:xfrm>
          <a:prstGeom prst="rect">
            <a:avLst/>
          </a:prstGeom>
        </p:spPr>
      </p:pic>
      <p:grpSp>
        <p:nvGrpSpPr>
          <p:cNvPr id="63" name="Grupp 100">
            <a:extLst>
              <a:ext uri="{FF2B5EF4-FFF2-40B4-BE49-F238E27FC236}">
                <a16:creationId xmlns:a16="http://schemas.microsoft.com/office/drawing/2014/main" id="{7B34C100-78F3-3E76-F899-C1FE1298C816}"/>
              </a:ext>
            </a:extLst>
          </p:cNvPr>
          <p:cNvGrpSpPr/>
          <p:nvPr/>
        </p:nvGrpSpPr>
        <p:grpSpPr>
          <a:xfrm>
            <a:off x="5816227" y="2298027"/>
            <a:ext cx="483026" cy="413721"/>
            <a:chOff x="4210177" y="3646048"/>
            <a:chExt cx="550134" cy="449157"/>
          </a:xfrm>
          <a:solidFill>
            <a:srgbClr val="014B4F"/>
          </a:solidFill>
        </p:grpSpPr>
        <p:pic>
          <p:nvPicPr>
            <p:cNvPr id="64" name="Google Shape;128;p2" descr="Databas med hel fyllning">
              <a:extLst>
                <a:ext uri="{FF2B5EF4-FFF2-40B4-BE49-F238E27FC236}">
                  <a16:creationId xmlns:a16="http://schemas.microsoft.com/office/drawing/2014/main" id="{9360CADC-5752-F252-49DC-F955082A40DE}"/>
                </a:ext>
              </a:extLst>
            </p:cNvPr>
            <p:cNvPicPr preferRelativeResize="0"/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stretch/>
          </p:blipFill>
          <p:spPr>
            <a:xfrm>
              <a:off x="4210177" y="3751966"/>
              <a:ext cx="343238" cy="343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128;p2" descr="Databas med hel fyllning">
              <a:extLst>
                <a:ext uri="{FF2B5EF4-FFF2-40B4-BE49-F238E27FC236}">
                  <a16:creationId xmlns:a16="http://schemas.microsoft.com/office/drawing/2014/main" id="{42D393B2-03BC-DC5A-3EEA-2D50EB3CAA5C}"/>
                </a:ext>
              </a:extLst>
            </p:cNvPr>
            <p:cNvPicPr preferRelativeResize="0"/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stretch/>
          </p:blipFill>
          <p:spPr>
            <a:xfrm>
              <a:off x="4417073" y="3646048"/>
              <a:ext cx="343238" cy="3432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4187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6B9B-7F42-03E0-754C-6BA9C46F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Cases – Proven Platform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1FBF8-9D29-1365-9F6E-600BE1A3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463F6-4D9A-1BED-D7F0-C82213A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upp 28">
            <a:extLst>
              <a:ext uri="{FF2B5EF4-FFF2-40B4-BE49-F238E27FC236}">
                <a16:creationId xmlns:a16="http://schemas.microsoft.com/office/drawing/2014/main" id="{C276F9FD-2142-6029-3C50-A880D97A7652}"/>
              </a:ext>
            </a:extLst>
          </p:cNvPr>
          <p:cNvGrpSpPr/>
          <p:nvPr/>
        </p:nvGrpSpPr>
        <p:grpSpPr>
          <a:xfrm>
            <a:off x="644639" y="797397"/>
            <a:ext cx="1129288" cy="932640"/>
            <a:chOff x="1769265" y="8987131"/>
            <a:chExt cx="2258575" cy="1865281"/>
          </a:xfrm>
        </p:grpSpPr>
        <p:pic>
          <p:nvPicPr>
            <p:cNvPr id="7" name="Bild 30">
              <a:extLst>
                <a:ext uri="{FF2B5EF4-FFF2-40B4-BE49-F238E27FC236}">
                  <a16:creationId xmlns:a16="http://schemas.microsoft.com/office/drawing/2014/main" id="{1D44DD4A-4D4F-FC9B-8E10-D05A070B3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69265" y="8987131"/>
              <a:ext cx="2085975" cy="1447800"/>
            </a:xfrm>
            <a:prstGeom prst="rect">
              <a:avLst/>
            </a:prstGeom>
          </p:spPr>
        </p:pic>
        <p:sp>
          <p:nvSpPr>
            <p:cNvPr id="8" name="textruta 32">
              <a:extLst>
                <a:ext uri="{FF2B5EF4-FFF2-40B4-BE49-F238E27FC236}">
                  <a16:creationId xmlns:a16="http://schemas.microsoft.com/office/drawing/2014/main" id="{9897E96A-6126-AB1A-5EE8-6B6FEAC3D1B0}"/>
                </a:ext>
              </a:extLst>
            </p:cNvPr>
            <p:cNvSpPr txBox="1"/>
            <p:nvPr/>
          </p:nvSpPr>
          <p:spPr>
            <a:xfrm>
              <a:off x="1814671" y="10452302"/>
              <a:ext cx="2213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700" spc="151">
                  <a:latin typeface="Texta Alt Book" panose="02000000000000000000" pitchFamily="50" charset="0"/>
                </a:rPr>
                <a:t>SMART BUILDING</a:t>
              </a:r>
            </a:p>
          </p:txBody>
        </p:sp>
      </p:grpSp>
      <p:grpSp>
        <p:nvGrpSpPr>
          <p:cNvPr id="9" name="Grupp 34">
            <a:extLst>
              <a:ext uri="{FF2B5EF4-FFF2-40B4-BE49-F238E27FC236}">
                <a16:creationId xmlns:a16="http://schemas.microsoft.com/office/drawing/2014/main" id="{5D4BC972-715E-3186-C094-C94A0E3F5F24}"/>
              </a:ext>
            </a:extLst>
          </p:cNvPr>
          <p:cNvGrpSpPr/>
          <p:nvPr/>
        </p:nvGrpSpPr>
        <p:grpSpPr>
          <a:xfrm>
            <a:off x="755514" y="1685141"/>
            <a:ext cx="907539" cy="1070752"/>
            <a:chOff x="5069096" y="8710906"/>
            <a:chExt cx="1815079" cy="2141504"/>
          </a:xfrm>
        </p:grpSpPr>
        <p:pic>
          <p:nvPicPr>
            <p:cNvPr id="10" name="Bild 36">
              <a:extLst>
                <a:ext uri="{FF2B5EF4-FFF2-40B4-BE49-F238E27FC236}">
                  <a16:creationId xmlns:a16="http://schemas.microsoft.com/office/drawing/2014/main" id="{3A5890CB-08E8-1E0E-8098-86C76B67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9096" y="8710906"/>
              <a:ext cx="1809750" cy="1724025"/>
            </a:xfrm>
            <a:prstGeom prst="rect">
              <a:avLst/>
            </a:prstGeom>
          </p:spPr>
        </p:pic>
        <p:sp>
          <p:nvSpPr>
            <p:cNvPr id="11" name="textruta 38">
              <a:extLst>
                <a:ext uri="{FF2B5EF4-FFF2-40B4-BE49-F238E27FC236}">
                  <a16:creationId xmlns:a16="http://schemas.microsoft.com/office/drawing/2014/main" id="{01711B0B-EB15-318F-E479-CA03692184D8}"/>
                </a:ext>
              </a:extLst>
            </p:cNvPr>
            <p:cNvSpPr txBox="1"/>
            <p:nvPr/>
          </p:nvSpPr>
          <p:spPr>
            <a:xfrm>
              <a:off x="5229874" y="10452300"/>
              <a:ext cx="1654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700" spc="151">
                  <a:latin typeface="Texta Alt Book" panose="02000000000000000000" pitchFamily="50" charset="0"/>
                </a:rPr>
                <a:t>SMART CITY</a:t>
              </a:r>
            </a:p>
          </p:txBody>
        </p:sp>
      </p:grpSp>
      <p:grpSp>
        <p:nvGrpSpPr>
          <p:cNvPr id="12" name="Grupp 39">
            <a:extLst>
              <a:ext uri="{FF2B5EF4-FFF2-40B4-BE49-F238E27FC236}">
                <a16:creationId xmlns:a16="http://schemas.microsoft.com/office/drawing/2014/main" id="{F93C0449-4358-0928-47D7-AC3BA0E10762}"/>
              </a:ext>
            </a:extLst>
          </p:cNvPr>
          <p:cNvGrpSpPr/>
          <p:nvPr/>
        </p:nvGrpSpPr>
        <p:grpSpPr>
          <a:xfrm>
            <a:off x="763648" y="2710997"/>
            <a:ext cx="891270" cy="908827"/>
            <a:chOff x="8066386" y="9034756"/>
            <a:chExt cx="1782539" cy="1817654"/>
          </a:xfrm>
        </p:grpSpPr>
        <p:pic>
          <p:nvPicPr>
            <p:cNvPr id="13" name="Bild 40">
              <a:extLst>
                <a:ext uri="{FF2B5EF4-FFF2-40B4-BE49-F238E27FC236}">
                  <a16:creationId xmlns:a16="http://schemas.microsoft.com/office/drawing/2014/main" id="{E78556D4-5327-62BB-B695-0A87F323D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92702" y="9034756"/>
              <a:ext cx="1428750" cy="1400175"/>
            </a:xfrm>
            <a:prstGeom prst="rect">
              <a:avLst/>
            </a:prstGeom>
          </p:spPr>
        </p:pic>
        <p:sp>
          <p:nvSpPr>
            <p:cNvPr id="14" name="textruta 41">
              <a:extLst>
                <a:ext uri="{FF2B5EF4-FFF2-40B4-BE49-F238E27FC236}">
                  <a16:creationId xmlns:a16="http://schemas.microsoft.com/office/drawing/2014/main" id="{CA86DFC7-0C5E-B121-7668-0DCA36DFF175}"/>
                </a:ext>
              </a:extLst>
            </p:cNvPr>
            <p:cNvSpPr txBox="1"/>
            <p:nvPr/>
          </p:nvSpPr>
          <p:spPr>
            <a:xfrm>
              <a:off x="8066386" y="10452300"/>
              <a:ext cx="17825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700" spc="151">
                  <a:latin typeface="Texta Alt Book" panose="02000000000000000000" pitchFamily="50" charset="0"/>
                </a:rPr>
                <a:t>SMART HOME</a:t>
              </a:r>
            </a:p>
          </p:txBody>
        </p:sp>
      </p:grpSp>
      <p:grpSp>
        <p:nvGrpSpPr>
          <p:cNvPr id="15" name="Grupp 42">
            <a:extLst>
              <a:ext uri="{FF2B5EF4-FFF2-40B4-BE49-F238E27FC236}">
                <a16:creationId xmlns:a16="http://schemas.microsoft.com/office/drawing/2014/main" id="{00A56ECC-6DEF-E3AE-D69D-50CAAA353F48}"/>
              </a:ext>
            </a:extLst>
          </p:cNvPr>
          <p:cNvGrpSpPr/>
          <p:nvPr/>
        </p:nvGrpSpPr>
        <p:grpSpPr>
          <a:xfrm>
            <a:off x="614992" y="3574928"/>
            <a:ext cx="1188583" cy="1075515"/>
            <a:chOff x="10735308" y="8701381"/>
            <a:chExt cx="2377165" cy="2151029"/>
          </a:xfrm>
        </p:grpSpPr>
        <p:pic>
          <p:nvPicPr>
            <p:cNvPr id="16" name="Bild 43">
              <a:extLst>
                <a:ext uri="{FF2B5EF4-FFF2-40B4-BE49-F238E27FC236}">
                  <a16:creationId xmlns:a16="http://schemas.microsoft.com/office/drawing/2014/main" id="{F16AAD6A-497A-9789-EBEB-4A9697A22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35308" y="8701381"/>
              <a:ext cx="2240532" cy="1733550"/>
            </a:xfrm>
            <a:prstGeom prst="rect">
              <a:avLst/>
            </a:prstGeom>
          </p:spPr>
        </p:pic>
        <p:sp>
          <p:nvSpPr>
            <p:cNvPr id="17" name="textruta 44">
              <a:extLst>
                <a:ext uri="{FF2B5EF4-FFF2-40B4-BE49-F238E27FC236}">
                  <a16:creationId xmlns:a16="http://schemas.microsoft.com/office/drawing/2014/main" id="{3B26C677-D98E-6A48-4312-53C894A2129F}"/>
                </a:ext>
              </a:extLst>
            </p:cNvPr>
            <p:cNvSpPr txBox="1"/>
            <p:nvPr/>
          </p:nvSpPr>
          <p:spPr>
            <a:xfrm>
              <a:off x="10902252" y="10452300"/>
              <a:ext cx="2210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700" spc="151">
                  <a:latin typeface="Texta Alt Book" panose="02000000000000000000" pitchFamily="50" charset="0"/>
                </a:rPr>
                <a:t>SMART UTILITIES</a:t>
              </a:r>
            </a:p>
          </p:txBody>
        </p:sp>
      </p:grpSp>
      <p:grpSp>
        <p:nvGrpSpPr>
          <p:cNvPr id="18" name="Grupp 45">
            <a:extLst>
              <a:ext uri="{FF2B5EF4-FFF2-40B4-BE49-F238E27FC236}">
                <a16:creationId xmlns:a16="http://schemas.microsoft.com/office/drawing/2014/main" id="{7F59B24A-97DA-7DE8-8375-AA1000168A61}"/>
              </a:ext>
            </a:extLst>
          </p:cNvPr>
          <p:cNvGrpSpPr/>
          <p:nvPr/>
        </p:nvGrpSpPr>
        <p:grpSpPr>
          <a:xfrm>
            <a:off x="541985" y="4605547"/>
            <a:ext cx="1334596" cy="1070752"/>
            <a:chOff x="13829949" y="8710906"/>
            <a:chExt cx="2669194" cy="2141504"/>
          </a:xfrm>
        </p:grpSpPr>
        <p:pic>
          <p:nvPicPr>
            <p:cNvPr id="19" name="Bild 46">
              <a:extLst>
                <a:ext uri="{FF2B5EF4-FFF2-40B4-BE49-F238E27FC236}">
                  <a16:creationId xmlns:a16="http://schemas.microsoft.com/office/drawing/2014/main" id="{CA26300E-593C-AA09-AC42-12C363C06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189696" y="8710906"/>
              <a:ext cx="1733550" cy="1724025"/>
            </a:xfrm>
            <a:prstGeom prst="rect">
              <a:avLst/>
            </a:prstGeom>
          </p:spPr>
        </p:pic>
        <p:sp>
          <p:nvSpPr>
            <p:cNvPr id="20" name="textruta 47">
              <a:extLst>
                <a:ext uri="{FF2B5EF4-FFF2-40B4-BE49-F238E27FC236}">
                  <a16:creationId xmlns:a16="http://schemas.microsoft.com/office/drawing/2014/main" id="{B98D1820-40DA-3511-AA24-265E071BDB84}"/>
                </a:ext>
              </a:extLst>
            </p:cNvPr>
            <p:cNvSpPr txBox="1"/>
            <p:nvPr/>
          </p:nvSpPr>
          <p:spPr>
            <a:xfrm>
              <a:off x="13829949" y="10452300"/>
              <a:ext cx="2669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700" spc="151">
                  <a:latin typeface="Texta Alt Book" panose="02000000000000000000" pitchFamily="50" charset="0"/>
                </a:rPr>
                <a:t>SMART AGRICULTURE</a:t>
              </a:r>
            </a:p>
          </p:txBody>
        </p:sp>
      </p:grpSp>
      <p:grpSp>
        <p:nvGrpSpPr>
          <p:cNvPr id="21" name="Grupp 48">
            <a:extLst>
              <a:ext uri="{FF2B5EF4-FFF2-40B4-BE49-F238E27FC236}">
                <a16:creationId xmlns:a16="http://schemas.microsoft.com/office/drawing/2014/main" id="{EE4B21A6-6CA9-EB6D-1FA8-B0B13B360DEE}"/>
              </a:ext>
            </a:extLst>
          </p:cNvPr>
          <p:cNvGrpSpPr/>
          <p:nvPr/>
        </p:nvGrpSpPr>
        <p:grpSpPr>
          <a:xfrm>
            <a:off x="689718" y="5631401"/>
            <a:ext cx="1039131" cy="1042178"/>
            <a:chOff x="17026402" y="8768056"/>
            <a:chExt cx="2078261" cy="2084356"/>
          </a:xfrm>
        </p:grpSpPr>
        <p:pic>
          <p:nvPicPr>
            <p:cNvPr id="22" name="Bild 49">
              <a:extLst>
                <a:ext uri="{FF2B5EF4-FFF2-40B4-BE49-F238E27FC236}">
                  <a16:creationId xmlns:a16="http://schemas.microsoft.com/office/drawing/2014/main" id="{29A8DB1C-1DEE-1B2A-87F0-C5554ED6E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137102" y="8768056"/>
              <a:ext cx="1666875" cy="1666875"/>
            </a:xfrm>
            <a:prstGeom prst="rect">
              <a:avLst/>
            </a:prstGeom>
          </p:spPr>
        </p:pic>
        <p:sp>
          <p:nvSpPr>
            <p:cNvPr id="23" name="textruta 50">
              <a:extLst>
                <a:ext uri="{FF2B5EF4-FFF2-40B4-BE49-F238E27FC236}">
                  <a16:creationId xmlns:a16="http://schemas.microsoft.com/office/drawing/2014/main" id="{01D44F68-3767-757E-1319-F750C4FD741D}"/>
                </a:ext>
              </a:extLst>
            </p:cNvPr>
            <p:cNvSpPr txBox="1"/>
            <p:nvPr/>
          </p:nvSpPr>
          <p:spPr>
            <a:xfrm>
              <a:off x="17026402" y="10452302"/>
              <a:ext cx="20782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700" spc="151">
                  <a:latin typeface="Texta Alt Book" panose="02000000000000000000" pitchFamily="50" charset="0"/>
                </a:rPr>
                <a:t>SMART SOCIETY</a:t>
              </a:r>
            </a:p>
          </p:txBody>
        </p:sp>
      </p:grpSp>
      <p:sp>
        <p:nvSpPr>
          <p:cNvPr id="24" name="textruta 20">
            <a:extLst>
              <a:ext uri="{FF2B5EF4-FFF2-40B4-BE49-F238E27FC236}">
                <a16:creationId xmlns:a16="http://schemas.microsoft.com/office/drawing/2014/main" id="{9A5550EE-6933-C901-B064-59AC71F49F2C}"/>
              </a:ext>
            </a:extLst>
          </p:cNvPr>
          <p:cNvSpPr txBox="1"/>
          <p:nvPr/>
        </p:nvSpPr>
        <p:spPr>
          <a:xfrm>
            <a:off x="1833024" y="1079426"/>
            <a:ext cx="2231740" cy="481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Equipment location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Sound level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Air humidity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Air temperature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Ambient Light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CO2-level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Distance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Pressure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Accelerometer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Movement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Water temp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Water depth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Night light, guidance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On/Off wall plug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Fire Alarm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Presence detection (security, </a:t>
            </a:r>
            <a:r>
              <a:rPr lang="en-US" sz="1333" err="1">
                <a:latin typeface="Texta Alt Book" panose="02000000000000000000" pitchFamily="50" charset="0"/>
              </a:rPr>
              <a:t>WiFi</a:t>
            </a:r>
            <a:r>
              <a:rPr lang="en-US" sz="1333">
                <a:latin typeface="Texta Alt Book" panose="02000000000000000000" pitchFamily="50" charset="0"/>
              </a:rPr>
              <a:t>/BLE)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Level monitoring, Silos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Crop Freezing alert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Crop Anti-Freezing action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Mold Risk Detection, Crop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Energy Consumption, IMD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Water Consumption, IMD</a:t>
            </a:r>
          </a:p>
        </p:txBody>
      </p:sp>
      <p:sp>
        <p:nvSpPr>
          <p:cNvPr id="25" name="textruta 21">
            <a:extLst>
              <a:ext uri="{FF2B5EF4-FFF2-40B4-BE49-F238E27FC236}">
                <a16:creationId xmlns:a16="http://schemas.microsoft.com/office/drawing/2014/main" id="{B4220695-3884-D2D1-CA74-733FAB11EE6B}"/>
              </a:ext>
            </a:extLst>
          </p:cNvPr>
          <p:cNvSpPr txBox="1"/>
          <p:nvPr/>
        </p:nvSpPr>
        <p:spPr>
          <a:xfrm>
            <a:off x="6480553" y="1079427"/>
            <a:ext cx="2688000" cy="481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900"/>
            </a:lvl1pPr>
          </a:lstStyle>
          <a:p>
            <a:r>
              <a:rPr lang="en-US" sz="1333">
                <a:latin typeface="Texta Alt Book" panose="02000000000000000000" pitchFamily="50" charset="0"/>
              </a:rPr>
              <a:t>Aging in place</a:t>
            </a:r>
          </a:p>
          <a:p>
            <a:r>
              <a:rPr lang="en-US" sz="1333">
                <a:latin typeface="Texta Alt Book" panose="02000000000000000000" pitchFamily="50" charset="0"/>
              </a:rPr>
              <a:t>Smart homes</a:t>
            </a:r>
          </a:p>
          <a:p>
            <a:r>
              <a:rPr lang="en-US" sz="1333">
                <a:latin typeface="Texta Alt Book" panose="02000000000000000000" pitchFamily="50" charset="0"/>
              </a:rPr>
              <a:t>Smart windows</a:t>
            </a:r>
          </a:p>
          <a:p>
            <a:r>
              <a:rPr lang="en-US" sz="1333">
                <a:latin typeface="Texta Alt Book" panose="02000000000000000000" pitchFamily="50" charset="0"/>
              </a:rPr>
              <a:t>Water leakage</a:t>
            </a:r>
          </a:p>
          <a:p>
            <a:r>
              <a:rPr lang="en-US" sz="1333">
                <a:latin typeface="Texta Alt Book" panose="02000000000000000000" pitchFamily="50" charset="0"/>
              </a:rPr>
              <a:t>Door/Window, open/close</a:t>
            </a:r>
          </a:p>
          <a:p>
            <a:r>
              <a:rPr lang="en-US" sz="1333">
                <a:latin typeface="Texta Alt Book" panose="02000000000000000000" pitchFamily="50" charset="0"/>
              </a:rPr>
              <a:t>Light control</a:t>
            </a:r>
          </a:p>
          <a:p>
            <a:r>
              <a:rPr lang="en-US" sz="1333">
                <a:latin typeface="Texta Alt Book" panose="02000000000000000000" pitchFamily="50" charset="0"/>
              </a:rPr>
              <a:t>Digital doorbell with camera</a:t>
            </a:r>
          </a:p>
          <a:p>
            <a:r>
              <a:rPr lang="en-US" sz="1333">
                <a:latin typeface="Texta Alt Book" panose="02000000000000000000" pitchFamily="50" charset="0"/>
              </a:rPr>
              <a:t>Water valve on/off</a:t>
            </a:r>
          </a:p>
          <a:p>
            <a:r>
              <a:rPr lang="en-US" sz="1333">
                <a:latin typeface="Texta Alt Book" panose="02000000000000000000" pitchFamily="50" charset="0"/>
              </a:rPr>
              <a:t>Power cabinets</a:t>
            </a:r>
          </a:p>
          <a:p>
            <a:r>
              <a:rPr lang="en-US" sz="1333">
                <a:latin typeface="Texta Alt Book" panose="02000000000000000000" pitchFamily="50" charset="0"/>
              </a:rPr>
              <a:t>Waste Bin - Fill Level</a:t>
            </a:r>
          </a:p>
          <a:p>
            <a:r>
              <a:rPr lang="en-US" sz="1333">
                <a:latin typeface="Texta Alt Book" panose="02000000000000000000" pitchFamily="50" charset="0"/>
              </a:rPr>
              <a:t>Clean desks (Covid-19)</a:t>
            </a:r>
          </a:p>
          <a:p>
            <a:r>
              <a:rPr lang="en-US" sz="1333">
                <a:latin typeface="Texta Alt Book" panose="02000000000000000000" pitchFamily="50" charset="0"/>
              </a:rPr>
              <a:t>Bench/Pew usage</a:t>
            </a:r>
          </a:p>
          <a:p>
            <a:r>
              <a:rPr lang="en-US" sz="1333">
                <a:latin typeface="Texta Alt Book" panose="02000000000000000000" pitchFamily="50" charset="0"/>
              </a:rPr>
              <a:t>Energy distribution power grid</a:t>
            </a:r>
          </a:p>
          <a:p>
            <a:r>
              <a:rPr lang="en-US" sz="1333">
                <a:latin typeface="Texta Alt Book" panose="02000000000000000000" pitchFamily="50" charset="0"/>
              </a:rPr>
              <a:t>Street Light Control</a:t>
            </a:r>
          </a:p>
          <a:p>
            <a:r>
              <a:rPr lang="en-US" sz="1333">
                <a:latin typeface="Texta Alt Book" panose="02000000000000000000" pitchFamily="50" charset="0"/>
              </a:rPr>
              <a:t>Burglary alarm</a:t>
            </a:r>
          </a:p>
          <a:p>
            <a:r>
              <a:rPr lang="en-US" sz="1333">
                <a:latin typeface="Texta Alt Book" panose="02000000000000000000" pitchFamily="50" charset="0"/>
              </a:rPr>
              <a:t>Collect navigation data</a:t>
            </a:r>
          </a:p>
          <a:p>
            <a:r>
              <a:rPr lang="en-US" sz="1333">
                <a:latin typeface="Texta Alt Book" panose="02000000000000000000" pitchFamily="50" charset="0"/>
              </a:rPr>
              <a:t>Weather station</a:t>
            </a:r>
          </a:p>
          <a:p>
            <a:r>
              <a:rPr lang="en-US" sz="1333">
                <a:latin typeface="Texta Alt Book" panose="02000000000000000000" pitchFamily="50" charset="0"/>
              </a:rPr>
              <a:t>Asset </a:t>
            </a:r>
            <a:r>
              <a:rPr lang="en-US" sz="1333" err="1">
                <a:latin typeface="Texta Alt Book" panose="02000000000000000000" pitchFamily="50" charset="0"/>
              </a:rPr>
              <a:t>Mgmt</a:t>
            </a:r>
            <a:r>
              <a:rPr lang="en-US" sz="1333">
                <a:latin typeface="Texta Alt Book" panose="02000000000000000000" pitchFamily="50" charset="0"/>
              </a:rPr>
              <a:t>/Move Alert art</a:t>
            </a:r>
          </a:p>
          <a:p>
            <a:r>
              <a:rPr lang="en-US" sz="1333">
                <a:latin typeface="Texta Alt Book" panose="02000000000000000000" pitchFamily="50" charset="0"/>
              </a:rPr>
              <a:t>Storage Inventory</a:t>
            </a:r>
          </a:p>
          <a:p>
            <a:r>
              <a:rPr lang="en-US" sz="1333">
                <a:latin typeface="Texta Alt Book" panose="02000000000000000000" pitchFamily="50" charset="0"/>
              </a:rPr>
              <a:t>High School IoT Education</a:t>
            </a:r>
          </a:p>
          <a:p>
            <a:r>
              <a:rPr lang="en-US" sz="1333">
                <a:latin typeface="Texta Alt Book" panose="02000000000000000000" pitchFamily="50" charset="0"/>
              </a:rPr>
              <a:t>Classroom Occupancy Level</a:t>
            </a:r>
          </a:p>
          <a:p>
            <a:r>
              <a:rPr lang="en-US" sz="1333">
                <a:latin typeface="Texta Alt Book" panose="02000000000000000000" pitchFamily="50" charset="0"/>
              </a:rPr>
              <a:t>Ground Temp</a:t>
            </a:r>
          </a:p>
          <a:p>
            <a:r>
              <a:rPr lang="en-US" sz="1333">
                <a:latin typeface="Texta Alt Book" panose="02000000000000000000" pitchFamily="50" charset="0"/>
              </a:rPr>
              <a:t>Ground Temp Forecasting</a:t>
            </a:r>
          </a:p>
        </p:txBody>
      </p:sp>
      <p:sp>
        <p:nvSpPr>
          <p:cNvPr id="26" name="Rektangel 22">
            <a:extLst>
              <a:ext uri="{FF2B5EF4-FFF2-40B4-BE49-F238E27FC236}">
                <a16:creationId xmlns:a16="http://schemas.microsoft.com/office/drawing/2014/main" id="{D80745EB-6E5E-5525-6A2D-FF096FF95A43}"/>
              </a:ext>
            </a:extLst>
          </p:cNvPr>
          <p:cNvSpPr/>
          <p:nvPr/>
        </p:nvSpPr>
        <p:spPr>
          <a:xfrm>
            <a:off x="3832797" y="1079427"/>
            <a:ext cx="2879723" cy="501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Smart EV charging posts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License Plate recognition, garage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Passenger detection 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People Counter, in-out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Desktop Occupancy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Detailed and distributed error detection power grid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Air Quality (hum, CO2, CO, PPM, hydrocarbons)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Theft detection (vibrations, ultrasonic)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Water quality farming (nutrition, PH, </a:t>
            </a:r>
            <a:r>
              <a:rPr lang="en-US" sz="1333" err="1">
                <a:latin typeface="Texta Alt Book" panose="02000000000000000000" pitchFamily="50" charset="0"/>
              </a:rPr>
              <a:t>etc</a:t>
            </a:r>
            <a:r>
              <a:rPr lang="en-US" sz="1333">
                <a:latin typeface="Texta Alt Book" panose="02000000000000000000" pitchFamily="50" charset="0"/>
              </a:rPr>
              <a:t>)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Thermostat control, radiators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Thermostat control, heating system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Cooling system monitoring, defrosting control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Power, measure consumption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Power, on/off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Parking Spot Usage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People Flow pedestrian tunnel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Bicycle Road, usage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Water Heating Temp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Wireless M-Bus Heating control</a:t>
            </a:r>
          </a:p>
        </p:txBody>
      </p:sp>
      <p:sp>
        <p:nvSpPr>
          <p:cNvPr id="27" name="Rektangel 23">
            <a:extLst>
              <a:ext uri="{FF2B5EF4-FFF2-40B4-BE49-F238E27FC236}">
                <a16:creationId xmlns:a16="http://schemas.microsoft.com/office/drawing/2014/main" id="{6906D98C-CAE4-8DB6-EE12-91BB2E9EA2AB}"/>
              </a:ext>
            </a:extLst>
          </p:cNvPr>
          <p:cNvSpPr/>
          <p:nvPr/>
        </p:nvSpPr>
        <p:spPr>
          <a:xfrm>
            <a:off x="8936585" y="1079426"/>
            <a:ext cx="3191148" cy="481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 err="1">
                <a:latin typeface="Texta Alt Book" panose="02000000000000000000" pitchFamily="50" charset="0"/>
              </a:rPr>
              <a:t>LoRaWAN</a:t>
            </a:r>
            <a:r>
              <a:rPr lang="en-US" sz="1333">
                <a:latin typeface="Texta Alt Book" panose="02000000000000000000" pitchFamily="50" charset="0"/>
              </a:rPr>
              <a:t> coverage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Satellite support, agriculture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Analysis and optimization of </a:t>
            </a:r>
            <a:r>
              <a:rPr lang="en-US" sz="1333" err="1">
                <a:latin typeface="Texta Alt Book" panose="02000000000000000000" pitchFamily="50" charset="0"/>
              </a:rPr>
              <a:t>WiFi</a:t>
            </a:r>
            <a:r>
              <a:rPr lang="en-US" sz="1333">
                <a:latin typeface="Texta Alt Book" panose="02000000000000000000" pitchFamily="50" charset="0"/>
              </a:rPr>
              <a:t> networks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Oversteering heating and ventilation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Measure ventilation and heat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Presence based lightning, heating, ventilation control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Automated Rounding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Operation Redundancy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Camera Control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Sailboat Racing Positioning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Water Leakage hidden in building constructions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Crane Wear Detection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Collecting engine data, shipping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Man-overboard detection &amp; positioning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Accident detection, person (fall)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Personal Safety Alarm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School Restaurant Visitors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School Restaurant Queue Length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Airport indoor asset tracking</a:t>
            </a:r>
          </a:p>
          <a:p>
            <a:pPr marL="85723" indent="-85723">
              <a:buFont typeface="Arial" panose="020B0604020202020204" pitchFamily="34" charset="0"/>
              <a:buChar char="•"/>
            </a:pPr>
            <a:r>
              <a:rPr lang="en-US" sz="1333">
                <a:latin typeface="Texta Alt Book" panose="02000000000000000000" pitchFamily="50" charset="0"/>
              </a:rPr>
              <a:t>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71717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86BC-8965-4EED-04CE-D91035AE8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Objectives:</a:t>
            </a:r>
          </a:p>
          <a:p>
            <a:pPr>
              <a:buFontTx/>
              <a:buChar char="-"/>
            </a:pPr>
            <a:r>
              <a:rPr lang="en-US" sz="2400" dirty="0"/>
              <a:t>Demonstrating how IoT transforms operations across industries.</a:t>
            </a:r>
          </a:p>
          <a:p>
            <a:pPr>
              <a:buFontTx/>
              <a:buChar char="-"/>
            </a:pPr>
            <a:r>
              <a:rPr lang="en-US" sz="2400" dirty="0"/>
              <a:t>Addressing challenges like physical security and aging infrastructure.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AutoNum type="arabicPeriod"/>
            </a:pPr>
            <a:r>
              <a:rPr lang="en-US" sz="2400" dirty="0"/>
              <a:t>IoT Across Industries</a:t>
            </a:r>
          </a:p>
          <a:p>
            <a:pPr>
              <a:buAutoNum type="arabicPeriod"/>
            </a:pPr>
            <a:r>
              <a:rPr lang="en-US" sz="2400" dirty="0"/>
              <a:t>Key IoT Applications Across Sectors</a:t>
            </a:r>
          </a:p>
          <a:p>
            <a:pPr>
              <a:buAutoNum type="arabicPeriod"/>
            </a:pPr>
            <a:r>
              <a:rPr lang="en-US" sz="2400" dirty="0"/>
              <a:t>IoT Addressing Aging Infrastructure </a:t>
            </a:r>
          </a:p>
          <a:p>
            <a:pPr>
              <a:buAutoNum type="arabicPeriod"/>
            </a:pPr>
            <a:r>
              <a:rPr lang="en-US" sz="2400" dirty="0"/>
              <a:t>IoT Physical Security</a:t>
            </a:r>
          </a:p>
          <a:p>
            <a:pPr>
              <a:buAutoNum type="arabicPeriod"/>
            </a:pPr>
            <a:r>
              <a:rPr lang="en-US" sz="2400" dirty="0"/>
              <a:t>IoT Benefits Summary Across Industries</a:t>
            </a:r>
          </a:p>
          <a:p>
            <a:pPr>
              <a:buAutoNum type="arabicPeriod"/>
            </a:pPr>
            <a:r>
              <a:rPr lang="en-US" sz="2400" dirty="0"/>
              <a:t>t3leSense™ Platform</a:t>
            </a:r>
          </a:p>
          <a:p>
            <a:pPr>
              <a:buAutoNum type="arabicPeriod"/>
            </a:pPr>
            <a:r>
              <a:rPr lang="en-US" sz="2400"/>
              <a:t>Sample Use Cases</a:t>
            </a:r>
            <a:endParaRPr lang="en-US" sz="2400" dirty="0"/>
          </a:p>
          <a:p>
            <a:pPr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B2F74-D1C2-2AF4-97AE-A0C5F6DA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CE6FD-BC37-FE9B-B6A5-E1CD0328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2</a:t>
            </a:fld>
            <a:endParaRPr lang="en-US" dirty="0"/>
          </a:p>
        </p:txBody>
      </p:sp>
      <p:sp>
        <p:nvSpPr>
          <p:cNvPr id="61" name="Title 60">
            <a:extLst>
              <a:ext uri="{FF2B5EF4-FFF2-40B4-BE49-F238E27FC236}">
                <a16:creationId xmlns:a16="http://schemas.microsoft.com/office/drawing/2014/main" id="{42B061A9-9C9C-5AE9-0513-42807318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4273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C27C-7241-A684-FFC8-A53B3B83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Across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C784-4F5D-E4F6-F792-A37B92288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sz="2000" dirty="0"/>
              <a:t>What is IoT and how does it work</a:t>
            </a:r>
            <a:r>
              <a:rPr lang="en-US" sz="1600" dirty="0"/>
              <a:t>?</a:t>
            </a:r>
          </a:p>
          <a:p>
            <a:pPr lvl="1"/>
            <a:r>
              <a:rPr lang="en-US" sz="1600" dirty="0"/>
              <a:t>Residential IoT model.</a:t>
            </a:r>
          </a:p>
          <a:p>
            <a:pPr lvl="1"/>
            <a:r>
              <a:rPr lang="en-US" sz="1600" dirty="0"/>
              <a:t>Industrial/Enterprise markets such as utilities, precision agriculture, and health care.</a:t>
            </a:r>
          </a:p>
          <a:p>
            <a:pPr lvl="1"/>
            <a:r>
              <a:rPr lang="en-US" sz="1600" dirty="0"/>
              <a:t>Sensor monitoring of critical infrastructure.</a:t>
            </a:r>
          </a:p>
          <a:p>
            <a:pPr lvl="1"/>
            <a:r>
              <a:rPr lang="en-US" sz="1600" dirty="0"/>
              <a:t>Machine to machine, wired (ethernet), wireless air interface LoRa (long range), Narrowband IoT, 4G/5G including CBRS, CAT-M, Bluetooth, Zigbee, </a:t>
            </a:r>
            <a:r>
              <a:rPr lang="en-US" sz="1600" dirty="0" err="1"/>
              <a:t>WiFi</a:t>
            </a:r>
            <a:r>
              <a:rPr lang="en-US" sz="1600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What are the Key components? </a:t>
            </a:r>
          </a:p>
          <a:p>
            <a:pPr lvl="1"/>
            <a:r>
              <a:rPr lang="en-US" sz="1600" dirty="0"/>
              <a:t>Sensors, Connectivity, Data Analytics, and Automation.</a:t>
            </a:r>
          </a:p>
          <a:p>
            <a:pPr lvl="1"/>
            <a:r>
              <a:rPr lang="en-US" sz="1600" dirty="0"/>
              <a:t>Devices for actions based on sensor output.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Why does it matter? </a:t>
            </a:r>
          </a:p>
          <a:p>
            <a:pPr lvl="1"/>
            <a:r>
              <a:rPr lang="en-US" sz="1600" dirty="0"/>
              <a:t>Real-time monitoring, predictive maintenance, and operational cost reduction.</a:t>
            </a:r>
          </a:p>
          <a:p>
            <a:pPr lvl="1"/>
            <a:r>
              <a:rPr lang="en-US" sz="1600" dirty="0"/>
              <a:t>Improves operational efficiency.</a:t>
            </a:r>
          </a:p>
          <a:p>
            <a:pPr lvl="1"/>
            <a:r>
              <a:rPr lang="en-US" sz="1600" dirty="0"/>
              <a:t>Maximizes asset investments.</a:t>
            </a:r>
          </a:p>
          <a:p>
            <a:pPr lvl="1"/>
            <a:r>
              <a:rPr lang="en-US" sz="1600" dirty="0"/>
              <a:t>Enhances security and safety.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AF395-5A01-21E7-8663-5F274696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6F07F-29B9-D235-0F57-84630B94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6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5E6F-6CD9-13EB-EAD7-18389F14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IoT Applications Across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A8E3-EAA0-B276-D8B1-D26C3B9B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&amp; Environment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meters, energy efficiency, and sustainability.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white">
                    <a:lumMod val="85000"/>
                  </a:prstClr>
                </a:solidFill>
              </a:rPr>
              <a:t>Industrial IoT across sectors.</a:t>
            </a:r>
            <a:endParaRPr lang="en-US" sz="2000" dirty="0"/>
          </a:p>
          <a:p>
            <a:pPr lvl="1"/>
            <a:r>
              <a:rPr lang="en-US" sz="1600" dirty="0"/>
              <a:t>Monitoring equipment, organizing production, and reducing downtime.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000" dirty="0"/>
              <a:t>Smart Cities</a:t>
            </a:r>
          </a:p>
          <a:p>
            <a:pPr lvl="1"/>
            <a:r>
              <a:rPr lang="en-US" sz="1600" dirty="0"/>
              <a:t>Public safety, smart lighting, and traffic management.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000" dirty="0"/>
              <a:t>Health Care</a:t>
            </a:r>
          </a:p>
          <a:p>
            <a:pPr lvl="1"/>
            <a:r>
              <a:rPr lang="en-US" sz="1600" dirty="0"/>
              <a:t>Wearable devices, patient monitoring, and hospital asset tracking.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Retail &amp; Supply Chain</a:t>
            </a:r>
          </a:p>
          <a:p>
            <a:pPr lvl="1"/>
            <a:r>
              <a:rPr lang="en-US" sz="1600" dirty="0"/>
              <a:t>Inventory management, logistics, and customer behavior.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2800" dirty="0"/>
          </a:p>
          <a:p>
            <a:pPr lvl="1"/>
            <a:endParaRPr lang="en-US" sz="16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5EEB8-F709-36AF-7D87-71E6CF52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5FEEC-9C47-34B7-2CFC-DE18AC14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5E6F-6CD9-13EB-EAD7-18389F14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 Addressing Aging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A8E3-EAA0-B276-D8B1-D26C3B9B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Real Time Detection Optimizing Replacement Schedules </a:t>
            </a:r>
          </a:p>
          <a:p>
            <a:pPr lvl="1"/>
            <a:r>
              <a:rPr lang="en-US" sz="1600" dirty="0"/>
              <a:t>Coordinate maintenance activities.</a:t>
            </a:r>
          </a:p>
          <a:p>
            <a:pPr lvl="1"/>
            <a:r>
              <a:rPr lang="en-US" sz="1600" dirty="0"/>
              <a:t>Reduce time allocation for these activities.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000" dirty="0"/>
              <a:t>Predictive Maintenance</a:t>
            </a:r>
          </a:p>
          <a:p>
            <a:pPr lvl="1"/>
            <a:r>
              <a:rPr lang="en-US" sz="1600" dirty="0"/>
              <a:t>Real time data insights.</a:t>
            </a:r>
          </a:p>
          <a:p>
            <a:pPr lvl="1"/>
            <a:r>
              <a:rPr lang="en-US" sz="1600" dirty="0"/>
              <a:t>Identify when parts and machinery will wear out.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r>
              <a:rPr lang="en-US" sz="2000" dirty="0"/>
              <a:t>Cost Optimization</a:t>
            </a:r>
          </a:p>
          <a:p>
            <a:pPr lvl="1"/>
            <a:r>
              <a:rPr lang="en-US" sz="1600" dirty="0"/>
              <a:t>Consistent monitoring helps reduce downtime lowering operations costs.</a:t>
            </a:r>
          </a:p>
          <a:p>
            <a:pPr lvl="1"/>
            <a:r>
              <a:rPr lang="en-US" sz="1600" dirty="0"/>
              <a:t>Timely maintenance prevents costly emergency repairs.</a:t>
            </a:r>
          </a:p>
          <a:p>
            <a:pPr lvl="1"/>
            <a:endParaRPr lang="en-US" sz="2800" dirty="0"/>
          </a:p>
          <a:p>
            <a:pPr lvl="1"/>
            <a:endParaRPr lang="en-US" sz="16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5EEB8-F709-36AF-7D87-71E6CF52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5FEEC-9C47-34B7-2CFC-DE18AC14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5E6F-6CD9-13EB-EAD7-18389F14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 Addressing Physical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A8E3-EAA0-B276-D8B1-D26C3B9B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prstClr val="white">
                    <a:lumMod val="85000"/>
                  </a:prstClr>
                </a:solidFill>
              </a:rPr>
              <a:t>Securing Assets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prstClr val="white">
                    <a:lumMod val="85000"/>
                  </a:prstClr>
                </a:solidFill>
              </a:rPr>
              <a:t>Using IoT sensors and devices for surveillances.</a:t>
            </a:r>
            <a:endParaRPr lang="en-US" sz="2000"/>
          </a:p>
          <a:p>
            <a:pPr lvl="1"/>
            <a:r>
              <a:rPr lang="en-US" sz="1600"/>
              <a:t>Complimentary to existing security practices.</a:t>
            </a:r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 sz="2000"/>
              <a:t>Real Time Alerts</a:t>
            </a:r>
          </a:p>
          <a:p>
            <a:pPr lvl="1"/>
            <a:r>
              <a:rPr lang="en-US" sz="1600"/>
              <a:t>Identify tampering of assets, Intrusions or unauthorized access.</a:t>
            </a:r>
          </a:p>
          <a:p>
            <a:pPr lvl="1"/>
            <a:r>
              <a:rPr lang="en-US" sz="1600"/>
              <a:t>Reduce time allocation for these activities.</a:t>
            </a:r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 sz="2000"/>
              <a:t>Perimeter Security</a:t>
            </a:r>
          </a:p>
          <a:p>
            <a:pPr lvl="1"/>
            <a:r>
              <a:rPr lang="en-US" sz="1600"/>
              <a:t>Real time asset tracking and geo location.</a:t>
            </a:r>
          </a:p>
          <a:p>
            <a:pPr lvl="1"/>
            <a:r>
              <a:rPr lang="en-US" sz="1600"/>
              <a:t>Geo-fencing detection - trigger alerts based on asset location.</a:t>
            </a:r>
          </a:p>
          <a:p>
            <a:pPr lvl="1"/>
            <a:endParaRPr lang="en-US" sz="1600"/>
          </a:p>
          <a:p>
            <a:pPr marL="457200" lvl="1" indent="0">
              <a:buNone/>
            </a:pPr>
            <a:r>
              <a:rPr lang="en-US" sz="2000"/>
              <a:t>Condition Monitoring</a:t>
            </a:r>
          </a:p>
          <a:p>
            <a:pPr lvl="1"/>
            <a:r>
              <a:rPr lang="en-US" sz="1600"/>
              <a:t>Tracks environmental conditions for safety.</a:t>
            </a:r>
          </a:p>
          <a:p>
            <a:pPr lvl="1"/>
            <a:r>
              <a:rPr lang="en-US" sz="1600"/>
              <a:t>Monitor state of asset to ensure safety.</a:t>
            </a:r>
          </a:p>
          <a:p>
            <a:pPr lvl="1"/>
            <a:endParaRPr lang="en-US" sz="2800"/>
          </a:p>
          <a:p>
            <a:pPr lvl="1"/>
            <a:endParaRPr lang="en-US" sz="16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5EEB8-F709-36AF-7D87-71E6CF52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5FEEC-9C47-34B7-2CFC-DE18AC14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A8E3-EAA0-B276-D8B1-D26C3B9B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prstClr val="white">
                    <a:lumMod val="85000"/>
                  </a:prstClr>
                </a:solidFill>
              </a:rPr>
              <a:t>Operational Efficiency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prstClr val="white">
                    <a:lumMod val="85000"/>
                  </a:prstClr>
                </a:solidFill>
              </a:rPr>
              <a:t>Automation of assets, procedures and process.</a:t>
            </a:r>
            <a:endParaRPr lang="en-US" sz="2000"/>
          </a:p>
          <a:p>
            <a:pPr lvl="1"/>
            <a:r>
              <a:rPr lang="en-US" sz="1600"/>
              <a:t>Real time insights and analytics.</a:t>
            </a:r>
          </a:p>
          <a:p>
            <a:pPr lvl="1"/>
            <a:endParaRPr lang="en-US" sz="160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Savings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prstClr val="white">
                    <a:lumMod val="85000"/>
                  </a:prstClr>
                </a:solidFill>
              </a:rPr>
              <a:t>Predictive maintenance routines.</a:t>
            </a:r>
            <a:endParaRPr lang="en-US" sz="2000"/>
          </a:p>
          <a:p>
            <a:pPr lvl="1"/>
            <a:r>
              <a:rPr lang="en-US" sz="1600"/>
              <a:t>Optimized resource management.</a:t>
            </a:r>
          </a:p>
          <a:p>
            <a:pPr marL="457200" lvl="1" indent="0">
              <a:buNone/>
            </a:pPr>
            <a:endParaRPr lang="en-US" sz="160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prstClr val="white">
                    <a:lumMod val="85000"/>
                  </a:prstClr>
                </a:solidFill>
              </a:rPr>
              <a:t>Enhanced Customer Experience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prstClr val="white">
                    <a:lumMod val="85000"/>
                  </a:prstClr>
                </a:solidFill>
              </a:rPr>
              <a:t>Personalization and enhanced feedback.</a:t>
            </a:r>
            <a:endParaRPr lang="en-US" sz="2000"/>
          </a:p>
          <a:p>
            <a:pPr lvl="1"/>
            <a:r>
              <a:rPr lang="en-US" sz="1600"/>
              <a:t>Better services for customers.</a:t>
            </a:r>
          </a:p>
          <a:p>
            <a:pPr lvl="1"/>
            <a:endParaRPr lang="en-US" sz="160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Regulatory Compliance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prstClr val="white">
                    <a:lumMod val="85000"/>
                  </a:prstClr>
                </a:solidFill>
              </a:rPr>
              <a:t>Meeting government compliance requirements.</a:t>
            </a:r>
            <a:endParaRPr lang="en-US" sz="1600"/>
          </a:p>
          <a:p>
            <a:pPr lvl="1"/>
            <a:r>
              <a:rPr lang="en-US" sz="1600"/>
              <a:t>Meeting safety, environmental and operational standards.</a:t>
            </a:r>
          </a:p>
          <a:p>
            <a:pPr marL="457200" lvl="1" indent="0">
              <a:buNone/>
            </a:pPr>
            <a:endParaRPr lang="en-US" sz="1600"/>
          </a:p>
          <a:p>
            <a:pPr marL="457200" lvl="1" indent="0">
              <a:buNone/>
            </a:pPr>
            <a:endParaRPr lang="en-US" sz="1600"/>
          </a:p>
          <a:p>
            <a:pPr lvl="1"/>
            <a:endParaRPr lang="en-US" sz="1600"/>
          </a:p>
          <a:p>
            <a:pPr marL="457200" lvl="1" indent="0">
              <a:buNone/>
            </a:pPr>
            <a:endParaRPr lang="en-US" sz="2000"/>
          </a:p>
          <a:p>
            <a:pPr lvl="1"/>
            <a:endParaRPr lang="en-US" sz="2800"/>
          </a:p>
          <a:p>
            <a:pPr lvl="1"/>
            <a:endParaRPr lang="en-US" sz="16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5EEB8-F709-36AF-7D87-71E6CF52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5FEEC-9C47-34B7-2CFC-DE18AC14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71D8EA-F2C9-38E2-A88A-159793AF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 Benefits Summary Across Industries</a:t>
            </a:r>
          </a:p>
        </p:txBody>
      </p:sp>
    </p:spTree>
    <p:extLst>
      <p:ext uri="{BB962C8B-B14F-4D97-AF65-F5344CB8AC3E}">
        <p14:creationId xmlns:p14="http://schemas.microsoft.com/office/powerpoint/2010/main" val="291113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7978-72AF-7429-50C4-A3780D81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t3 IoT Platform – t3leSense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92DF-8869-0CF9-9839-296313E4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D642C-05F3-9C0A-FAD2-47F07C6F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628B7-47D5-EFDC-D976-27B63DF6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1654"/>
            <a:ext cx="11112078" cy="19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73EB-4008-59BC-E27F-CC3DDB35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Functionality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5A2C4-E8A6-6FFA-5968-361720D7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91CD8-F8E6-E7FF-9AD5-621CE69D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5F28-7E2E-4790-96CB-E64DB7A8F60C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0BD61-31F2-65FE-0ED1-FC36ECAB049B}"/>
              </a:ext>
            </a:extLst>
          </p:cNvPr>
          <p:cNvSpPr/>
          <p:nvPr/>
        </p:nvSpPr>
        <p:spPr>
          <a:xfrm>
            <a:off x="633373" y="1442211"/>
            <a:ext cx="2160000" cy="2160000"/>
          </a:xfrm>
          <a:prstGeom prst="rect">
            <a:avLst/>
          </a:pr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b">
            <a:noAutofit/>
          </a:bodyPr>
          <a:lstStyle/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r>
              <a:rPr lang="en-US" sz="2000" b="1">
                <a:latin typeface="Texta Alt Book" panose="02000000000000000000" pitchFamily="50" charset="0"/>
              </a:rPr>
              <a:t>Users</a:t>
            </a:r>
          </a:p>
          <a:p>
            <a:pPr algn="ctr"/>
            <a:r>
              <a:rPr lang="en-US" sz="1200">
                <a:latin typeface="Texta Alt Book" panose="02000000000000000000" pitchFamily="50" charset="0"/>
              </a:rPr>
              <a:t>Administrate and manage users, access rights and organizations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86CAA-8B45-7684-3BC4-AD36CE6A67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953" y="1556696"/>
            <a:ext cx="830506" cy="9098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3B0EAC-F1B3-C759-F80B-BC77FFC2937E}"/>
              </a:ext>
            </a:extLst>
          </p:cNvPr>
          <p:cNvSpPr/>
          <p:nvPr/>
        </p:nvSpPr>
        <p:spPr>
          <a:xfrm>
            <a:off x="2877921" y="1444327"/>
            <a:ext cx="2160000" cy="2160000"/>
          </a:xfrm>
          <a:prstGeom prst="rect">
            <a:avLst/>
          </a:pr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b">
            <a:noAutofit/>
          </a:bodyPr>
          <a:lstStyle/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r>
              <a:rPr lang="en-US" sz="2000" b="1">
                <a:latin typeface="Texta Alt Book" panose="02000000000000000000" pitchFamily="50" charset="0"/>
              </a:rPr>
              <a:t>Sensors</a:t>
            </a:r>
          </a:p>
          <a:p>
            <a:pPr algn="ctr"/>
            <a:r>
              <a:rPr lang="en-US" sz="1200">
                <a:latin typeface="Texta Alt Book" panose="02000000000000000000" pitchFamily="50" charset="0"/>
              </a:rPr>
              <a:t>Administrate, manage, log and supervise individually </a:t>
            </a:r>
          </a:p>
          <a:p>
            <a:pPr algn="ctr"/>
            <a:r>
              <a:rPr lang="en-US" sz="1200">
                <a:latin typeface="Texta Alt Book" panose="02000000000000000000" pitchFamily="50" charset="0"/>
              </a:rPr>
              <a:t>or in batch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B3CF14-7B75-752C-1630-B11EACAB3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745" y="1621859"/>
            <a:ext cx="779529" cy="7795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38D2AD-A15A-BDF6-522B-6618EEC4AE9C}"/>
              </a:ext>
            </a:extLst>
          </p:cNvPr>
          <p:cNvSpPr/>
          <p:nvPr/>
        </p:nvSpPr>
        <p:spPr>
          <a:xfrm>
            <a:off x="5124777" y="1444327"/>
            <a:ext cx="2160000" cy="2160000"/>
          </a:xfrm>
          <a:prstGeom prst="rect">
            <a:avLst/>
          </a:pr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b">
            <a:noAutofit/>
          </a:bodyPr>
          <a:lstStyle/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r>
              <a:rPr lang="en-US" sz="2000" b="1">
                <a:latin typeface="Texta Alt Book" panose="02000000000000000000" pitchFamily="50" charset="0"/>
              </a:rPr>
              <a:t>Device</a:t>
            </a:r>
            <a:r>
              <a:rPr lang="en-US" sz="2000">
                <a:latin typeface="Texta Alt Book" panose="02000000000000000000" pitchFamily="50" charset="0"/>
              </a:rPr>
              <a:t> </a:t>
            </a:r>
            <a:r>
              <a:rPr lang="en-US" sz="2000" b="1">
                <a:latin typeface="Texta Alt Book" panose="02000000000000000000" pitchFamily="50" charset="0"/>
              </a:rPr>
              <a:t>control</a:t>
            </a:r>
          </a:p>
          <a:p>
            <a:pPr algn="ctr"/>
            <a:r>
              <a:rPr lang="en-US" sz="1200">
                <a:latin typeface="Texta Alt Book" panose="02000000000000000000" pitchFamily="50" charset="0"/>
              </a:rPr>
              <a:t>update, change function, turn on switch, etc.</a:t>
            </a:r>
          </a:p>
          <a:p>
            <a:pPr algn="ctr"/>
            <a:endParaRPr lang="en-US" sz="1200">
              <a:latin typeface="Texta Alt Book" panose="020000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BC2234-72E2-8F41-84B3-EEC28804BF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199" y="1624683"/>
            <a:ext cx="773880" cy="7738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CD18E9-4151-52A9-CE48-AB2C12190A44}"/>
              </a:ext>
            </a:extLst>
          </p:cNvPr>
          <p:cNvSpPr/>
          <p:nvPr/>
        </p:nvSpPr>
        <p:spPr>
          <a:xfrm>
            <a:off x="7371633" y="1444327"/>
            <a:ext cx="2160000" cy="2160000"/>
          </a:xfrm>
          <a:prstGeom prst="rect">
            <a:avLst/>
          </a:pr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b">
            <a:noAutofit/>
          </a:bodyPr>
          <a:lstStyle/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r>
              <a:rPr lang="en-US" sz="2000" b="1">
                <a:latin typeface="Texta Alt Book" panose="02000000000000000000" pitchFamily="50" charset="0"/>
              </a:rPr>
              <a:t>Custom</a:t>
            </a:r>
            <a:r>
              <a:rPr lang="en-US" sz="2000">
                <a:latin typeface="Texta Alt Book" panose="02000000000000000000" pitchFamily="50" charset="0"/>
              </a:rPr>
              <a:t> </a:t>
            </a:r>
            <a:r>
              <a:rPr lang="en-US" sz="2000" b="1">
                <a:latin typeface="Texta Alt Book" panose="02000000000000000000" pitchFamily="50" charset="0"/>
              </a:rPr>
              <a:t>Rules</a:t>
            </a:r>
            <a:r>
              <a:rPr lang="en-US" sz="2000">
                <a:latin typeface="Texta Alt Book" panose="02000000000000000000" pitchFamily="50" charset="0"/>
              </a:rPr>
              <a:t> </a:t>
            </a:r>
            <a:br>
              <a:rPr lang="en-US" sz="2000">
                <a:latin typeface="Texta Alt Book" panose="02000000000000000000" pitchFamily="50" charset="0"/>
              </a:rPr>
            </a:br>
            <a:r>
              <a:rPr lang="en-US" sz="1200">
                <a:latin typeface="Texta Alt Book" panose="02000000000000000000" pitchFamily="50" charset="0"/>
              </a:rPr>
              <a:t>(“IFTTT”) </a:t>
            </a:r>
            <a:r>
              <a:rPr lang="en-GB" sz="1200">
                <a:latin typeface="Texta Alt Book" panose="02000000000000000000" pitchFamily="50" charset="0"/>
              </a:rPr>
              <a:t>Automations, </a:t>
            </a:r>
            <a:br>
              <a:rPr lang="en-GB" sz="1200">
                <a:latin typeface="Texta Alt Book" panose="02000000000000000000" pitchFamily="50" charset="0"/>
              </a:rPr>
            </a:br>
            <a:r>
              <a:rPr lang="en-GB" sz="1200">
                <a:latin typeface="Texta Alt Book" panose="02000000000000000000" pitchFamily="50" charset="0"/>
              </a:rPr>
              <a:t>AI &amp; Machine Learning</a:t>
            </a:r>
          </a:p>
          <a:p>
            <a:pPr algn="ctr"/>
            <a:endParaRPr lang="en-US" sz="1200">
              <a:latin typeface="Texta Alt Book" panose="02000000000000000000" pitchFamily="5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8F4539-2AED-C28D-FBD4-B318EC5351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795" y="1656584"/>
            <a:ext cx="710078" cy="7100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32C23F-CBB4-E1C0-6940-41947B39C5E3}"/>
              </a:ext>
            </a:extLst>
          </p:cNvPr>
          <p:cNvSpPr/>
          <p:nvPr/>
        </p:nvSpPr>
        <p:spPr>
          <a:xfrm>
            <a:off x="633373" y="3728818"/>
            <a:ext cx="2160000" cy="2160000"/>
          </a:xfrm>
          <a:prstGeom prst="rect">
            <a:avLst/>
          </a:pr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b">
            <a:noAutofit/>
          </a:bodyPr>
          <a:lstStyle/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r>
              <a:rPr lang="en-US" sz="2000" b="1">
                <a:latin typeface="Texta Alt Book" panose="02000000000000000000" pitchFamily="50" charset="0"/>
              </a:rPr>
              <a:t>Data</a:t>
            </a:r>
          </a:p>
          <a:p>
            <a:pPr algn="ctr"/>
            <a:r>
              <a:rPr lang="en-US" sz="1200">
                <a:latin typeface="Texta Alt Book" panose="02000000000000000000" pitchFamily="50" charset="0"/>
              </a:rPr>
              <a:t>collect, manage, publish, share, time series</a:t>
            </a:r>
          </a:p>
          <a:p>
            <a:pPr algn="ctr"/>
            <a:endParaRPr lang="en-US" sz="1200">
              <a:latin typeface="Texta Alt Book" panose="02000000000000000000" pitchFamily="50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197178-545D-A092-4266-43F48672D6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227" y="3982032"/>
            <a:ext cx="669236" cy="6692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9247730-5A09-9485-F94F-451D1807986B}"/>
              </a:ext>
            </a:extLst>
          </p:cNvPr>
          <p:cNvSpPr/>
          <p:nvPr/>
        </p:nvSpPr>
        <p:spPr>
          <a:xfrm>
            <a:off x="9618490" y="3728818"/>
            <a:ext cx="2160000" cy="2160000"/>
          </a:xfrm>
          <a:prstGeom prst="rect">
            <a:avLst/>
          </a:pr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b">
            <a:noAutofit/>
          </a:bodyPr>
          <a:lstStyle/>
          <a:p>
            <a:pPr algn="ctr"/>
            <a:r>
              <a:rPr lang="en-US" sz="2000" b="1">
                <a:latin typeface="Texta Alt Book" panose="02000000000000000000" pitchFamily="50" charset="0"/>
              </a:rPr>
              <a:t>Control</a:t>
            </a:r>
            <a:r>
              <a:rPr lang="en-US" sz="2000">
                <a:latin typeface="Texta Alt Book" panose="02000000000000000000" pitchFamily="50" charset="0"/>
              </a:rPr>
              <a:t> </a:t>
            </a:r>
            <a:r>
              <a:rPr lang="en-US" sz="2000" b="1">
                <a:latin typeface="Texta Alt Book" panose="02000000000000000000" pitchFamily="50" charset="0"/>
              </a:rPr>
              <a:t>Panel</a:t>
            </a:r>
          </a:p>
          <a:p>
            <a:pPr algn="ctr"/>
            <a:r>
              <a:rPr lang="en-US" sz="1200">
                <a:latin typeface="Texta Alt Book" panose="02000000000000000000" pitchFamily="50" charset="0"/>
              </a:rPr>
              <a:t>Customizable Dashboards</a:t>
            </a:r>
          </a:p>
          <a:p>
            <a:pPr algn="ctr"/>
            <a:endParaRPr lang="en-US" sz="1200">
              <a:latin typeface="Texta Alt Book" panose="02000000000000000000" pitchFamily="50" charset="0"/>
            </a:endParaRPr>
          </a:p>
          <a:p>
            <a:pPr algn="ctr"/>
            <a:endParaRPr lang="en-US" sz="1200">
              <a:latin typeface="Texta Alt Book" panose="02000000000000000000" pitchFamily="50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4758C1-48CE-E15C-5569-EC683CC184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852" y="3987188"/>
            <a:ext cx="658925" cy="65892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90A648B-7AB5-EE97-9D93-925B19757B23}"/>
              </a:ext>
            </a:extLst>
          </p:cNvPr>
          <p:cNvSpPr/>
          <p:nvPr/>
        </p:nvSpPr>
        <p:spPr>
          <a:xfrm>
            <a:off x="2879652" y="3728818"/>
            <a:ext cx="2160000" cy="2160000"/>
          </a:xfrm>
          <a:prstGeom prst="rect">
            <a:avLst/>
          </a:pr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b">
            <a:noAutofit/>
          </a:bodyPr>
          <a:lstStyle/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r>
              <a:rPr lang="en-US" sz="2000" b="1">
                <a:latin typeface="Texta Alt Book" panose="02000000000000000000" pitchFamily="50" charset="0"/>
              </a:rPr>
              <a:t>API</a:t>
            </a:r>
          </a:p>
          <a:p>
            <a:pPr algn="ctr"/>
            <a:r>
              <a:rPr lang="en-US" sz="1200">
                <a:latin typeface="Texta Alt Book" panose="02000000000000000000" pitchFamily="50" charset="0"/>
              </a:rPr>
              <a:t>All data and functionality</a:t>
            </a:r>
          </a:p>
          <a:p>
            <a:pPr algn="ctr"/>
            <a:endParaRPr lang="en-US" sz="1200">
              <a:latin typeface="Texta Alt Book" panose="02000000000000000000" pitchFamily="50" charset="0"/>
            </a:endParaRPr>
          </a:p>
          <a:p>
            <a:pPr algn="ctr"/>
            <a:endParaRPr lang="en-US" sz="1200">
              <a:latin typeface="Texta Alt Book" panose="02000000000000000000" pitchFamily="50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DD4E54-07AE-C5E4-F54E-14FBCB5838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690" y="3938935"/>
            <a:ext cx="755430" cy="75543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CA42265-E718-74DB-55F1-32DE91AA69DC}"/>
              </a:ext>
            </a:extLst>
          </p:cNvPr>
          <p:cNvSpPr/>
          <p:nvPr/>
        </p:nvSpPr>
        <p:spPr>
          <a:xfrm>
            <a:off x="5125931" y="3728818"/>
            <a:ext cx="2160000" cy="2160000"/>
          </a:xfrm>
          <a:prstGeom prst="rect">
            <a:avLst/>
          </a:pr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b">
            <a:noAutofit/>
          </a:bodyPr>
          <a:lstStyle/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r>
              <a:rPr lang="en-US" sz="2000" b="1">
                <a:latin typeface="Texta Alt Book" panose="02000000000000000000" pitchFamily="50" charset="0"/>
              </a:rPr>
              <a:t>Security</a:t>
            </a:r>
          </a:p>
          <a:p>
            <a:pPr algn="ctr"/>
            <a:r>
              <a:rPr lang="en-US" sz="1200">
                <a:latin typeface="Texta Alt Book" panose="02000000000000000000" pitchFamily="50" charset="0"/>
              </a:rPr>
              <a:t>SAML, Oauth2, OpenID, LDAP, Active Directory, </a:t>
            </a:r>
          </a:p>
          <a:p>
            <a:pPr algn="ctr"/>
            <a:r>
              <a:rPr lang="en-US" sz="1200">
                <a:latin typeface="Texta Alt Book" panose="02000000000000000000" pitchFamily="50" charset="0"/>
              </a:rPr>
              <a:t>and more</a:t>
            </a:r>
          </a:p>
        </p:txBody>
      </p:sp>
      <p:pic>
        <p:nvPicPr>
          <p:cNvPr id="29" name="Picture 34">
            <a:extLst>
              <a:ext uri="{FF2B5EF4-FFF2-40B4-BE49-F238E27FC236}">
                <a16:creationId xmlns:a16="http://schemas.microsoft.com/office/drawing/2014/main" id="{E704A9D1-66A2-EADD-062D-A9E37E311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920192" y="4008069"/>
            <a:ext cx="631280" cy="61716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36DC7F1-C164-7FBB-BC3D-FA136473EFB4}"/>
              </a:ext>
            </a:extLst>
          </p:cNvPr>
          <p:cNvSpPr/>
          <p:nvPr/>
        </p:nvSpPr>
        <p:spPr>
          <a:xfrm>
            <a:off x="9618490" y="1444327"/>
            <a:ext cx="2160000" cy="2160000"/>
          </a:xfrm>
          <a:prstGeom prst="rect">
            <a:avLst/>
          </a:pr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b">
            <a:noAutofit/>
          </a:bodyPr>
          <a:lstStyle/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r>
              <a:rPr lang="en-US" sz="2000" b="1">
                <a:latin typeface="Texta Alt Book" panose="02000000000000000000" pitchFamily="50" charset="0"/>
              </a:rPr>
              <a:t>Reports</a:t>
            </a:r>
            <a:r>
              <a:rPr lang="en-US" sz="2000">
                <a:latin typeface="Texta Alt Book" panose="02000000000000000000" pitchFamily="50" charset="0"/>
              </a:rPr>
              <a:t> </a:t>
            </a:r>
            <a:br>
              <a:rPr lang="en-US" sz="2000">
                <a:latin typeface="Texta Alt Book" panose="02000000000000000000" pitchFamily="50" charset="0"/>
              </a:rPr>
            </a:br>
            <a:r>
              <a:rPr lang="en-US" sz="1200">
                <a:latin typeface="Texta Alt Book" panose="02000000000000000000" pitchFamily="50" charset="0"/>
              </a:rPr>
              <a:t>Time bound or on demand. Graphs or invoice data</a:t>
            </a:r>
          </a:p>
          <a:p>
            <a:pPr algn="ctr"/>
            <a:endParaRPr lang="en-US" sz="1200">
              <a:latin typeface="Texta Alt Book" panose="02000000000000000000" pitchFamily="50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C6E99C-9FE4-6BF7-73B5-7D3423A2F828}"/>
              </a:ext>
            </a:extLst>
          </p:cNvPr>
          <p:cNvSpPr/>
          <p:nvPr/>
        </p:nvSpPr>
        <p:spPr>
          <a:xfrm>
            <a:off x="7372210" y="3728818"/>
            <a:ext cx="2160000" cy="2160000"/>
          </a:xfrm>
          <a:prstGeom prst="rect">
            <a:avLst/>
          </a:prstGeom>
          <a:solidFill>
            <a:srgbClr val="D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b">
            <a:noAutofit/>
          </a:bodyPr>
          <a:lstStyle/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endParaRPr lang="en-US" sz="2000">
              <a:latin typeface="Texta Alt Book" panose="02000000000000000000" pitchFamily="50" charset="0"/>
            </a:endParaRPr>
          </a:p>
          <a:p>
            <a:pPr algn="ctr"/>
            <a:r>
              <a:rPr lang="en-US" sz="2000" b="1">
                <a:latin typeface="Texta Alt Book" panose="02000000000000000000" pitchFamily="50" charset="0"/>
              </a:rPr>
              <a:t>Locations</a:t>
            </a:r>
            <a:r>
              <a:rPr lang="en-US" sz="2000">
                <a:latin typeface="Texta Alt Book" panose="02000000000000000000" pitchFamily="50" charset="0"/>
              </a:rPr>
              <a:t> </a:t>
            </a:r>
            <a:br>
              <a:rPr lang="en-US" sz="2000">
                <a:latin typeface="Texta Alt Book" panose="02000000000000000000" pitchFamily="50" charset="0"/>
              </a:rPr>
            </a:br>
            <a:r>
              <a:rPr lang="en-US" sz="1200">
                <a:latin typeface="Texta Alt Book" panose="02000000000000000000" pitchFamily="50" charset="0"/>
              </a:rPr>
              <a:t>Visualizations, dashboards</a:t>
            </a:r>
          </a:p>
          <a:p>
            <a:pPr algn="ctr"/>
            <a:endParaRPr lang="en-US" sz="1200">
              <a:latin typeface="Texta Alt Book" panose="02000000000000000000" pitchFamily="50" charset="0"/>
            </a:endParaRPr>
          </a:p>
          <a:p>
            <a:pPr algn="ctr"/>
            <a:endParaRPr lang="en-US" sz="1200">
              <a:latin typeface="Texta Alt Book" panose="02000000000000000000" pitchFamily="50" charset="0"/>
            </a:endParaRPr>
          </a:p>
        </p:txBody>
      </p:sp>
      <p:pic>
        <p:nvPicPr>
          <p:cNvPr id="32" name="Bild 129" descr="Väg (två stift med en stig) med hel fyllning">
            <a:extLst>
              <a:ext uri="{FF2B5EF4-FFF2-40B4-BE49-F238E27FC236}">
                <a16:creationId xmlns:a16="http://schemas.microsoft.com/office/drawing/2014/main" id="{E1B0D545-2780-94D1-9F4F-CA3FF16BD5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80192" y="3916573"/>
            <a:ext cx="800155" cy="800155"/>
          </a:xfrm>
          <a:prstGeom prst="rect">
            <a:avLst/>
          </a:prstGeom>
        </p:spPr>
      </p:pic>
      <p:pic>
        <p:nvPicPr>
          <p:cNvPr id="33" name="Graphic 32" descr="Document with solid fill">
            <a:extLst>
              <a:ext uri="{FF2B5EF4-FFF2-40B4-BE49-F238E27FC236}">
                <a16:creationId xmlns:a16="http://schemas.microsoft.com/office/drawing/2014/main" id="{80EBEC2D-7BAD-B33A-0CB9-A9B68D9BCA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61515" y="1644597"/>
            <a:ext cx="734052" cy="7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947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t3Master" id="{4A33CF31-E35C-274B-BB38-6520311BEE92}" vid="{305F04EE-6379-E047-BACC-518AE2EAE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3 Document" ma:contentTypeID="0x0101009A404D4AF881DD4896934D133679974F008D17CB110F882249BE1499C628A088D3" ma:contentTypeVersion="9" ma:contentTypeDescription="" ma:contentTypeScope="" ma:versionID="477d223de878d645d3dac1ae9f18bd20">
  <xsd:schema xmlns:xsd="http://www.w3.org/2001/XMLSchema" xmlns:xs="http://www.w3.org/2001/XMLSchema" xmlns:p="http://schemas.microsoft.com/office/2006/metadata/properties" xmlns:ns2="c71636ea-13ad-438e-a84b-9c298a71fa09" xmlns:ns3="4d6c8add-8571-4326-b1a8-0fee71f3f744" targetNamespace="http://schemas.microsoft.com/office/2006/metadata/properties" ma:root="true" ma:fieldsID="93077821ed1a55ff3b486dd583dd735f" ns2:_="" ns3:_="">
    <xsd:import namespace="c71636ea-13ad-438e-a84b-9c298a71fa09"/>
    <xsd:import namespace="4d6c8add-8571-4326-b1a8-0fee71f3f744"/>
    <xsd:element name="properties">
      <xsd:complexType>
        <xsd:sequence>
          <xsd:element name="documentManagement">
            <xsd:complexType>
              <xsd:all>
                <xsd:element ref="ns2:f881aea38678433d9c1a980a64b57053" minOccurs="0"/>
                <xsd:element ref="ns2:TaxCatchAll" minOccurs="0"/>
                <xsd:element ref="ns2:TaxCatchAllLabel" minOccurs="0"/>
                <xsd:element ref="ns2:ja1d32ea6b3e4b0ea09d7c2d832f3633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636ea-13ad-438e-a84b-9c298a71fa09" elementFormDefault="qualified">
    <xsd:import namespace="http://schemas.microsoft.com/office/2006/documentManagement/types"/>
    <xsd:import namespace="http://schemas.microsoft.com/office/infopath/2007/PartnerControls"/>
    <xsd:element name="f881aea38678433d9c1a980a64b57053" ma:index="8" nillable="true" ma:taxonomy="true" ma:internalName="f881aea38678433d9c1a980a64b57053" ma:taxonomyFieldName="Departments" ma:displayName="Departments" ma:default="" ma:fieldId="{f881aea3-8678-433d-9c1a-980a64b57053}" ma:sspId="09714064-caec-48d3-b6ae-881f705753e1" ma:termSetId="655f1c6c-42e6-4368-899e-dbdf82e81a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40ce1d1e-2470-4be5-ba5d-08c6d3ffb185}" ma:internalName="TaxCatchAll" ma:showField="CatchAllData" ma:web="c71636ea-13ad-438e-a84b-9c298a71fa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40ce1d1e-2470-4be5-ba5d-08c6d3ffb185}" ma:internalName="TaxCatchAllLabel" ma:readOnly="true" ma:showField="CatchAllDataLabel" ma:web="c71636ea-13ad-438e-a84b-9c298a71fa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a1d32ea6b3e4b0ea09d7c2d832f3633" ma:index="12" nillable="true" ma:taxonomy="true" ma:internalName="ja1d32ea6b3e4b0ea09d7c2d832f3633" ma:taxonomyFieldName="Document_x0020_Category" ma:displayName="Document Category" ma:default="" ma:fieldId="{3a1d32ea-6b3e-4b0e-a09d-7c2d832f3633}" ma:sspId="09714064-caec-48d3-b6ae-881f705753e1" ma:termSetId="2fb261a1-30e6-4b23-97cc-10601102088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c8add-8571-4326-b1a8-0fee71f3f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881aea38678433d9c1a980a64b57053 xmlns="c71636ea-13ad-438e-a84b-9c298a71fa0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Marketings</TermName>
          <TermId xmlns="http://schemas.microsoft.com/office/infopath/2007/PartnerControls">bbd104e8-683f-43eb-8c02-75d87c9be3b6</TermId>
        </TermInfo>
      </Terms>
    </f881aea38678433d9c1a980a64b57053>
    <ja1d32ea6b3e4b0ea09d7c2d832f3633 xmlns="c71636ea-13ad-438e-a84b-9c298a71fa09">
      <Terms xmlns="http://schemas.microsoft.com/office/infopath/2007/PartnerControls"/>
    </ja1d32ea6b3e4b0ea09d7c2d832f3633>
    <TaxCatchAll xmlns="c71636ea-13ad-438e-a84b-9c298a71fa09">
      <Value>2</Value>
    </TaxCatchAll>
  </documentManagement>
</p:properties>
</file>

<file path=customXml/itemProps1.xml><?xml version="1.0" encoding="utf-8"?>
<ds:datastoreItem xmlns:ds="http://schemas.openxmlformats.org/officeDocument/2006/customXml" ds:itemID="{DEE1A462-244D-4514-B2FD-CB4B8CE6C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636ea-13ad-438e-a84b-9c298a71fa09"/>
    <ds:schemaRef ds:uri="4d6c8add-8571-4326-b1a8-0fee71f3f7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8A7727-88D1-4070-8AC3-38346563C8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1910C-F2EC-4DCB-BE53-526842E6814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d1f9c66-3218-40f5-923e-d203042e33bc"/>
    <ds:schemaRef ds:uri="c71636ea-13ad-438e-a84b-9c298a71fa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28754</TotalTime>
  <Words>954</Words>
  <Application>Microsoft Macintosh PowerPoint</Application>
  <PresentationFormat>Widescreen</PresentationFormat>
  <Paragraphs>285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Texta Alt Book</vt:lpstr>
      <vt:lpstr>Texta Alt Heavy</vt:lpstr>
      <vt:lpstr>Verdana</vt:lpstr>
      <vt:lpstr>2_Office Theme</vt:lpstr>
      <vt:lpstr>PowerPoint Presentation</vt:lpstr>
      <vt:lpstr>AGENDA</vt:lpstr>
      <vt:lpstr>IoT Across Industries</vt:lpstr>
      <vt:lpstr>Sample IoT Applications Across Sectors</vt:lpstr>
      <vt:lpstr>IoT Addressing Aging Infrastructure</vt:lpstr>
      <vt:lpstr>IoT Addressing Physical Security</vt:lpstr>
      <vt:lpstr>IoT Benefits Summary Across Industries</vt:lpstr>
      <vt:lpstr>t3 IoT Platform – t3leSense</vt:lpstr>
      <vt:lpstr>Central Functionality</vt:lpstr>
      <vt:lpstr>The IoT Platform</vt:lpstr>
      <vt:lpstr>Use Cases – Proven Platform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Chris Crowe</dc:creator>
  <cp:keywords/>
  <dc:description/>
  <cp:lastModifiedBy>James Patke</cp:lastModifiedBy>
  <cp:revision>48</cp:revision>
  <cp:lastPrinted>2021-11-03T14:11:14Z</cp:lastPrinted>
  <dcterms:created xsi:type="dcterms:W3CDTF">2024-08-02T21:02:35Z</dcterms:created>
  <dcterms:modified xsi:type="dcterms:W3CDTF">2024-09-26T11:34:45Z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0x0101009A404D4AF881DD4896934D133679974F008D17CB110F882249BE1499C628A088D3</vt:lpwstr>
  </property>
  <property fmtid="{D5CDD505-2E9C-101B-9397-08002B2CF9AE}" pid="3" name="Document Category">
    <vt:lpwstr/>
  </property>
  <property fmtid="{D5CDD505-2E9C-101B-9397-08002B2CF9AE}" pid="4" name="Departments">
    <vt:lpwstr>2;#Marketings|bbd104e8-683f-43eb-8c02-75d87c9be3b6</vt:lpwstr>
  </property>
</Properties>
</file>